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5" r:id="rId2"/>
    <p:sldMasterId id="2147483787" r:id="rId3"/>
    <p:sldMasterId id="2147483800" r:id="rId4"/>
    <p:sldMasterId id="2147483802" r:id="rId5"/>
    <p:sldMasterId id="2147483804" r:id="rId6"/>
  </p:sldMasterIdLst>
  <p:notesMasterIdLst>
    <p:notesMasterId r:id="rId20"/>
  </p:notesMasterIdLst>
  <p:handoutMasterIdLst>
    <p:handoutMasterId r:id="rId21"/>
  </p:handoutMasterIdLst>
  <p:sldIdLst>
    <p:sldId id="387" r:id="rId7"/>
    <p:sldId id="390" r:id="rId8"/>
    <p:sldId id="422" r:id="rId9"/>
    <p:sldId id="423" r:id="rId10"/>
    <p:sldId id="424" r:id="rId11"/>
    <p:sldId id="392" r:id="rId12"/>
    <p:sldId id="394" r:id="rId13"/>
    <p:sldId id="395" r:id="rId14"/>
    <p:sldId id="396" r:id="rId15"/>
    <p:sldId id="397" r:id="rId16"/>
    <p:sldId id="400" r:id="rId17"/>
    <p:sldId id="402" r:id="rId18"/>
    <p:sldId id="404" r:id="rId19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99"/>
    <a:srgbClr val="FF99CC"/>
    <a:srgbClr val="FF9900"/>
    <a:srgbClr val="66FF33"/>
    <a:srgbClr val="003366"/>
    <a:srgbClr val="5F5F5F"/>
    <a:srgbClr val="4D4D4D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590" autoAdjust="0"/>
  </p:normalViewPr>
  <p:slideViewPr>
    <p:cSldViewPr>
      <p:cViewPr>
        <p:scale>
          <a:sx n="60" d="100"/>
          <a:sy n="60" d="100"/>
        </p:scale>
        <p:origin x="-156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56786" y="9754019"/>
            <a:ext cx="787270" cy="265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algn="ctr" defTabSz="876300">
              <a:lnSpc>
                <a:spcPct val="90000"/>
              </a:lnSpc>
              <a:defRPr/>
            </a:pPr>
            <a:r>
              <a:rPr lang="en-GB" sz="1200" b="0">
                <a:solidFill>
                  <a:schemeClr val="tx1"/>
                </a:solidFill>
              </a:rPr>
              <a:t>Page </a:t>
            </a:r>
            <a:fld id="{924EBB81-6092-461A-AA80-412200D2310E}" type="slidenum">
              <a:rPr lang="en-GB" sz="1200" b="0">
                <a:solidFill>
                  <a:schemeClr val="tx1"/>
                </a:solidFill>
              </a:rPr>
              <a:pPr algn="ctr" defTabSz="876300">
                <a:lnSpc>
                  <a:spcPct val="90000"/>
                </a:lnSpc>
                <a:defRPr/>
              </a:pPr>
              <a:t>‹#›</a:t>
            </a:fld>
            <a:endParaRPr lang="en-GB" sz="12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092" y="4860088"/>
            <a:ext cx="5235117" cy="46062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Body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56786" y="9754019"/>
            <a:ext cx="787270" cy="265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algn="ctr" defTabSz="923925">
              <a:lnSpc>
                <a:spcPct val="90000"/>
              </a:lnSpc>
              <a:defRPr/>
            </a:pPr>
            <a:r>
              <a:rPr lang="en-GB" sz="1200" b="0">
                <a:solidFill>
                  <a:schemeClr val="tx1"/>
                </a:solidFill>
              </a:rPr>
              <a:t>Page </a:t>
            </a:r>
            <a:fld id="{81AFC9F8-79C5-4865-9621-F769A35124C9}" type="slidenum">
              <a:rPr lang="en-GB" sz="1200" b="0">
                <a:solidFill>
                  <a:schemeClr val="tx1"/>
                </a:solidFill>
              </a:rPr>
              <a:pPr algn="ctr" defTabSz="923925">
                <a:lnSpc>
                  <a:spcPct val="90000"/>
                </a:lnSpc>
                <a:defRPr/>
              </a:pPr>
              <a:t>‹#›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890588"/>
            <a:ext cx="4791075" cy="359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1963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3925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85888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47850" algn="l" defTabSz="9239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eaLnBrk="1" fontAlgn="t" hangingPunct="1">
              <a:defRPr/>
            </a:pPr>
            <a:endParaRPr lang="en-US" dirty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2629" y="9723560"/>
            <a:ext cx="3076671" cy="511054"/>
          </a:xfrm>
          <a:prstGeom prst="rect">
            <a:avLst/>
          </a:prstGeom>
          <a:noFill/>
        </p:spPr>
        <p:txBody>
          <a:bodyPr/>
          <a:lstStyle/>
          <a:p>
            <a:fld id="{7FC722AD-FF83-452E-A715-ABD0B4155D01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eaLnBrk="1" fontAlgn="t" hangingPunct="1">
              <a:defRPr/>
            </a:pPr>
            <a:r>
              <a:rPr lang="pt-PT" dirty="0" smtClean="0"/>
              <a:t>Example of one model that deals with direct and indirect effects</a:t>
            </a:r>
            <a:endParaRPr lang="en-US" dirty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2629" y="9723560"/>
            <a:ext cx="3076671" cy="511054"/>
          </a:xfrm>
          <a:prstGeom prst="rect">
            <a:avLst/>
          </a:prstGeom>
          <a:noFill/>
        </p:spPr>
        <p:txBody>
          <a:bodyPr/>
          <a:lstStyle/>
          <a:p>
            <a:fld id="{3DB9102A-79EB-49EC-8815-65F750D7CB2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eaLnBrk="1" fontAlgn="t" hangingPunct="1">
              <a:defRPr/>
            </a:pPr>
            <a:endParaRPr lang="en-US" dirty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2629" y="9723560"/>
            <a:ext cx="3076671" cy="511054"/>
          </a:xfrm>
          <a:prstGeom prst="rect">
            <a:avLst/>
          </a:prstGeom>
          <a:noFill/>
        </p:spPr>
        <p:txBody>
          <a:bodyPr/>
          <a:lstStyle/>
          <a:p>
            <a:fld id="{7FC722AD-FF83-452E-A715-ABD0B4155D01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1294" y="9721105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AD1C6-6157-4A62-8F13-B1E7ECE665B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23925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Arial Unicode MS" pitchFamily="34" charset="-128"/>
              </a:rPr>
              <a:t>Thalassia</a:t>
            </a:r>
            <a:r>
              <a:rPr lang="en-GB" dirty="0" smtClean="0">
                <a:latin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</a:rPr>
              <a:t>testudinum</a:t>
            </a:r>
            <a:r>
              <a:rPr lang="en-GB" dirty="0" smtClean="0">
                <a:latin typeface="Arial Unicode MS" pitchFamily="34" charset="-128"/>
              </a:rPr>
              <a:t> (turtle grass)</a:t>
            </a:r>
            <a:r>
              <a:rPr lang="en-GB" dirty="0" smtClean="0">
                <a:latin typeface="Arial" charset="0"/>
              </a:rPr>
              <a:t>. </a:t>
            </a:r>
            <a:r>
              <a:rPr lang="en-GB" dirty="0" err="1" smtClean="0">
                <a:latin typeface="Arial" charset="0"/>
              </a:rPr>
              <a:t>Macroalgae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Spyridia</a:t>
            </a:r>
            <a:r>
              <a:rPr lang="en-GB" dirty="0" smtClean="0">
                <a:latin typeface="Arial" charset="0"/>
              </a:rPr>
              <a:t>? Could be </a:t>
            </a:r>
            <a:r>
              <a:rPr lang="en-GB" dirty="0" err="1" smtClean="0">
                <a:latin typeface="Arial" charset="0"/>
              </a:rPr>
              <a:t>Enteromorpha</a:t>
            </a:r>
            <a:r>
              <a:rPr lang="en-GB" dirty="0" smtClean="0">
                <a:latin typeface="Arial" charset="0"/>
              </a:rPr>
              <a:t> or other filamentous species</a:t>
            </a:r>
          </a:p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1294" y="9721105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AD1C6-6157-4A62-8F13-B1E7ECE665B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AD1C6-6157-4A62-8F13-B1E7ECE665B3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238C0-54F7-4FB0-87C9-9E2B32C305C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EAAA-8BCB-4D41-8B46-7384A50F7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4AE455A-BA4B-4D30-B790-C5122C447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F5EF-1B02-4713-9C05-1F8B9A5D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CE6452C-C6F9-476C-9D9E-3B2FCDF2FDAA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B5FA884-DFF6-4EF4-A885-75C0E107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08FE31-B7A0-4A31-90A9-2E5E69AE49DB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765175"/>
            <a:ext cx="39703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de texto do modelo global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C12AD08B-E035-4231-B366-810870F24532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84999" name="Rectangle 7"/>
          <p:cNvSpPr>
            <a:spLocks noChangeArrowheads="1"/>
          </p:cNvSpPr>
          <p:nvPr userDrawn="1"/>
        </p:nvSpPr>
        <p:spPr bwMode="auto">
          <a:xfrm rot="10800000">
            <a:off x="0" y="-100013"/>
            <a:ext cx="611188" cy="702945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pt-PT" sz="2400">
                <a:solidFill>
                  <a:srgbClr val="333333"/>
                </a:solidFill>
                <a:latin typeface="Century Gothic" pitchFamily="34" charset="0"/>
              </a:rPr>
              <a:t>Modelling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765175"/>
            <a:ext cx="39703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de texto do modelo global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>
              <a:defRPr/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E2E873D5-60A3-4A47-8194-A262F0A0845C}" type="slidenum">
              <a:rPr lang="en-GB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 userDrawn="1"/>
        </p:nvSpPr>
        <p:spPr bwMode="auto">
          <a:xfrm rot="10800000">
            <a:off x="0" y="-100013"/>
            <a:ext cx="611188" cy="702945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pt-PT" sz="2400">
                <a:solidFill>
                  <a:srgbClr val="333333"/>
                </a:solidFill>
                <a:latin typeface="Century Gothic" pitchFamily="34" charset="0"/>
              </a:rPr>
              <a:t>Overview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4A1AE8D-47D4-45CD-AA59-9A3021E1D53A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2C99FEB-80A3-4657-B53B-AACE8D23E135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fld id="{44913F98-63F1-400B-A193-3A0131F87F47}" type="datetimeFigureOut">
              <a:rPr lang="en-US" b="0"/>
              <a:pPr eaLnBrk="1" hangingPunct="1">
                <a:defRPr/>
              </a:pPr>
              <a:t>7/9/2015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fld id="{D4A0AD92-FCF9-4E9A-8F6A-78E20672988D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tro.org/register" TargetMode="External"/><Relationship Id="rId4" Type="http://schemas.openxmlformats.org/officeDocument/2006/relationships/hyperlink" Target="http://www.eutro.u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tro.org/register" TargetMode="External"/><Relationship Id="rId4" Type="http://schemas.openxmlformats.org/officeDocument/2006/relationships/hyperlink" Target="http://www.eutro.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Sundry\China%20movies\Qingdao%20eutro%20576x3241.avi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2"/>
          <p:cNvSpPr>
            <a:spLocks noGrp="1"/>
          </p:cNvSpPr>
          <p:nvPr>
            <p:ph type="title"/>
          </p:nvPr>
        </p:nvSpPr>
        <p:spPr>
          <a:xfrm>
            <a:off x="1785938" y="-24"/>
            <a:ext cx="5676900" cy="5715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The </a:t>
            </a:r>
            <a:r>
              <a:rPr lang="en-US" sz="3200" dirty="0" err="1" smtClean="0"/>
              <a:t>Eutrophication</a:t>
            </a:r>
            <a:r>
              <a:rPr lang="en-US" sz="3200" dirty="0" smtClean="0"/>
              <a:t> Process</a:t>
            </a:r>
            <a:endParaRPr lang="en-US" sz="2400" dirty="0" smtClean="0"/>
          </a:p>
        </p:txBody>
      </p:sp>
      <p:pic>
        <p:nvPicPr>
          <p:cNvPr id="8" name="Picture 7" descr="Fig_1b_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79" y="714356"/>
            <a:ext cx="8437563" cy="53895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6488692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CC"/>
                </a:solidFill>
                <a:hlinkClick r:id="rId4"/>
              </a:rPr>
              <a:t>http://www.eutro.us</a:t>
            </a:r>
            <a:r>
              <a:rPr lang="en-US" b="0" dirty="0">
                <a:solidFill>
                  <a:srgbClr val="0000CC"/>
                </a:solidFill>
              </a:rPr>
              <a:t>       </a:t>
            </a:r>
            <a:r>
              <a:rPr lang="en-US" b="0" dirty="0">
                <a:solidFill>
                  <a:srgbClr val="0000CC"/>
                </a:solidFill>
                <a:hlinkClick r:id="rId5"/>
              </a:rPr>
              <a:t>http://www.eutro.org/register</a:t>
            </a:r>
            <a:r>
              <a:rPr lang="en-US" b="0" dirty="0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1274" y="6158798"/>
            <a:ext cx="8672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b="0" dirty="0">
                <a:solidFill>
                  <a:srgbClr val="0000CC"/>
                </a:solidFill>
              </a:rPr>
              <a:t>From: Bricker et al</a:t>
            </a:r>
            <a:r>
              <a:rPr lang="pt-PT" b="0" dirty="0" smtClean="0">
                <a:solidFill>
                  <a:srgbClr val="0000CC"/>
                </a:solidFill>
              </a:rPr>
              <a:t>. 2007</a:t>
            </a:r>
            <a:r>
              <a:rPr lang="pt-PT" b="0" dirty="0">
                <a:solidFill>
                  <a:srgbClr val="0000CC"/>
                </a:solidFill>
              </a:rPr>
              <a:t>. </a:t>
            </a:r>
            <a:r>
              <a:rPr lang="pt-PT" b="0" dirty="0" err="1">
                <a:solidFill>
                  <a:srgbClr val="0000CC"/>
                </a:solidFill>
              </a:rPr>
              <a:t>National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Estuarine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Eutrophication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Assessment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 smtClean="0">
                <a:solidFill>
                  <a:srgbClr val="0000CC"/>
                </a:solidFill>
              </a:rPr>
              <a:t>Update</a:t>
            </a:r>
            <a:endParaRPr lang="en-US" b="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2"/>
          <p:cNvSpPr>
            <a:spLocks noGrp="1"/>
          </p:cNvSpPr>
          <p:nvPr>
            <p:ph type="title"/>
          </p:nvPr>
        </p:nvSpPr>
        <p:spPr>
          <a:xfrm>
            <a:off x="72008" y="231158"/>
            <a:ext cx="9071992" cy="5715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ASSETS Approach: Pressure - State - Response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-23813" y="1011238"/>
            <a:ext cx="2949576" cy="2894012"/>
            <a:chOff x="285" y="1490"/>
            <a:chExt cx="2898" cy="2877"/>
          </a:xfrm>
        </p:grpSpPr>
        <p:sp>
          <p:nvSpPr>
            <p:cNvPr id="4" name="Rectangle 34"/>
            <p:cNvSpPr>
              <a:spLocks noChangeArrowheads="1"/>
            </p:cNvSpPr>
            <p:nvPr/>
          </p:nvSpPr>
          <p:spPr bwMode="auto">
            <a:xfrm>
              <a:off x="744" y="1750"/>
              <a:ext cx="783" cy="68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35"/>
            <p:cNvSpPr>
              <a:spLocks noChangeArrowheads="1"/>
            </p:cNvSpPr>
            <p:nvPr/>
          </p:nvSpPr>
          <p:spPr bwMode="auto">
            <a:xfrm>
              <a:off x="736" y="2470"/>
              <a:ext cx="785" cy="687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/>
          </p:nvSpPr>
          <p:spPr bwMode="auto">
            <a:xfrm>
              <a:off x="736" y="3183"/>
              <a:ext cx="785" cy="685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1564" y="1760"/>
              <a:ext cx="785" cy="68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375" y="1760"/>
              <a:ext cx="785" cy="68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2375" y="2470"/>
              <a:ext cx="785" cy="68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1559" y="2468"/>
              <a:ext cx="785" cy="68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1553" y="3177"/>
              <a:ext cx="783" cy="685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2375" y="3182"/>
              <a:ext cx="785" cy="685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97" name="Rectangle 43"/>
            <p:cNvSpPr>
              <a:spLocks noChangeArrowheads="1"/>
            </p:cNvSpPr>
            <p:nvPr/>
          </p:nvSpPr>
          <p:spPr bwMode="auto">
            <a:xfrm>
              <a:off x="758" y="1907"/>
              <a:ext cx="741" cy="2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198" name="Rectangle 44"/>
            <p:cNvSpPr>
              <a:spLocks noChangeArrowheads="1"/>
            </p:cNvSpPr>
            <p:nvPr/>
          </p:nvSpPr>
          <p:spPr bwMode="auto">
            <a:xfrm>
              <a:off x="769" y="2593"/>
              <a:ext cx="769" cy="3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Low</a:t>
              </a:r>
            </a:p>
          </p:txBody>
        </p:sp>
        <p:sp>
          <p:nvSpPr>
            <p:cNvPr id="133199" name="Rectangle 45"/>
            <p:cNvSpPr>
              <a:spLocks noChangeArrowheads="1"/>
            </p:cNvSpPr>
            <p:nvPr/>
          </p:nvSpPr>
          <p:spPr bwMode="auto">
            <a:xfrm>
              <a:off x="759" y="3325"/>
              <a:ext cx="725" cy="2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200" name="Rectangle 46"/>
            <p:cNvSpPr>
              <a:spLocks noChangeArrowheads="1"/>
            </p:cNvSpPr>
            <p:nvPr/>
          </p:nvSpPr>
          <p:spPr bwMode="auto">
            <a:xfrm>
              <a:off x="1534" y="1847"/>
              <a:ext cx="783" cy="3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High</a:t>
              </a:r>
            </a:p>
          </p:txBody>
        </p:sp>
        <p:sp>
          <p:nvSpPr>
            <p:cNvPr id="133201" name="Rectangle 47"/>
            <p:cNvSpPr>
              <a:spLocks noChangeArrowheads="1"/>
            </p:cNvSpPr>
            <p:nvPr/>
          </p:nvSpPr>
          <p:spPr bwMode="auto">
            <a:xfrm>
              <a:off x="1544" y="2645"/>
              <a:ext cx="811" cy="2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202" name="Rectangle 48"/>
            <p:cNvSpPr>
              <a:spLocks noChangeArrowheads="1"/>
            </p:cNvSpPr>
            <p:nvPr/>
          </p:nvSpPr>
          <p:spPr bwMode="auto">
            <a:xfrm>
              <a:off x="1562" y="3329"/>
              <a:ext cx="755" cy="2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203" name="Rectangle 49"/>
            <p:cNvSpPr>
              <a:spLocks noChangeArrowheads="1"/>
            </p:cNvSpPr>
            <p:nvPr/>
          </p:nvSpPr>
          <p:spPr bwMode="auto">
            <a:xfrm>
              <a:off x="2388" y="1847"/>
              <a:ext cx="724" cy="2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204" name="Rectangle 50"/>
            <p:cNvSpPr>
              <a:spLocks noChangeArrowheads="1"/>
            </p:cNvSpPr>
            <p:nvPr/>
          </p:nvSpPr>
          <p:spPr bwMode="auto">
            <a:xfrm>
              <a:off x="2380" y="2642"/>
              <a:ext cx="803" cy="3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High</a:t>
              </a:r>
            </a:p>
          </p:txBody>
        </p:sp>
        <p:sp>
          <p:nvSpPr>
            <p:cNvPr id="133205" name="Rectangle 51"/>
            <p:cNvSpPr>
              <a:spLocks noChangeArrowheads="1"/>
            </p:cNvSpPr>
            <p:nvPr/>
          </p:nvSpPr>
          <p:spPr bwMode="auto">
            <a:xfrm>
              <a:off x="2359" y="3248"/>
              <a:ext cx="819" cy="3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Low</a:t>
              </a:r>
            </a:p>
          </p:txBody>
        </p:sp>
        <p:sp>
          <p:nvSpPr>
            <p:cNvPr id="133206" name="Rectangle 52"/>
            <p:cNvSpPr>
              <a:spLocks noChangeArrowheads="1"/>
            </p:cNvSpPr>
            <p:nvPr/>
          </p:nvSpPr>
          <p:spPr bwMode="auto">
            <a:xfrm>
              <a:off x="910" y="1490"/>
              <a:ext cx="2121" cy="3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Influencing Factors (IF)</a:t>
              </a:r>
            </a:p>
          </p:txBody>
        </p:sp>
        <p:sp>
          <p:nvSpPr>
            <p:cNvPr id="133207" name="Rectangle 53"/>
            <p:cNvSpPr>
              <a:spLocks noChangeArrowheads="1"/>
            </p:cNvSpPr>
            <p:nvPr/>
          </p:nvSpPr>
          <p:spPr bwMode="auto">
            <a:xfrm>
              <a:off x="1096" y="4061"/>
              <a:ext cx="1756" cy="3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Nutrient Pressures</a:t>
              </a:r>
            </a:p>
          </p:txBody>
        </p:sp>
        <p:sp>
          <p:nvSpPr>
            <p:cNvPr id="133208" name="Rectangle 54"/>
            <p:cNvSpPr>
              <a:spLocks noChangeArrowheads="1"/>
            </p:cNvSpPr>
            <p:nvPr/>
          </p:nvSpPr>
          <p:spPr bwMode="auto">
            <a:xfrm>
              <a:off x="923" y="3873"/>
              <a:ext cx="412" cy="2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209" name="Rectangle 55"/>
            <p:cNvSpPr>
              <a:spLocks noChangeArrowheads="1"/>
            </p:cNvSpPr>
            <p:nvPr/>
          </p:nvSpPr>
          <p:spPr bwMode="auto">
            <a:xfrm>
              <a:off x="1530" y="3887"/>
              <a:ext cx="844" cy="2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210" name="Rectangle 56"/>
            <p:cNvSpPr>
              <a:spLocks noChangeArrowheads="1"/>
            </p:cNvSpPr>
            <p:nvPr/>
          </p:nvSpPr>
          <p:spPr bwMode="auto">
            <a:xfrm>
              <a:off x="2542" y="3889"/>
              <a:ext cx="440" cy="2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211" name="Rectangle 57"/>
            <p:cNvSpPr>
              <a:spLocks noChangeArrowheads="1"/>
            </p:cNvSpPr>
            <p:nvPr/>
          </p:nvSpPr>
          <p:spPr bwMode="auto">
            <a:xfrm rot="-5400000">
              <a:off x="417" y="3423"/>
              <a:ext cx="417" cy="2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212" name="Rectangle 58"/>
            <p:cNvSpPr>
              <a:spLocks noChangeArrowheads="1"/>
            </p:cNvSpPr>
            <p:nvPr/>
          </p:nvSpPr>
          <p:spPr bwMode="auto">
            <a:xfrm rot="-5400000">
              <a:off x="261" y="2721"/>
              <a:ext cx="718" cy="2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213" name="Rectangle 59"/>
            <p:cNvSpPr>
              <a:spLocks noChangeArrowheads="1"/>
            </p:cNvSpPr>
            <p:nvPr/>
          </p:nvSpPr>
          <p:spPr bwMode="auto">
            <a:xfrm rot="-5400000">
              <a:off x="405" y="1942"/>
              <a:ext cx="445" cy="2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214" name="Rectangle 60"/>
            <p:cNvSpPr>
              <a:spLocks noChangeArrowheads="1"/>
            </p:cNvSpPr>
            <p:nvPr/>
          </p:nvSpPr>
          <p:spPr bwMode="auto">
            <a:xfrm rot="-5400000">
              <a:off x="-233" y="2606"/>
              <a:ext cx="1337" cy="3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Susceptibility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111500" y="1065213"/>
            <a:ext cx="2882900" cy="2870200"/>
            <a:chOff x="1643974" y="1827711"/>
            <a:chExt cx="4633001" cy="4609468"/>
          </a:xfrm>
        </p:grpSpPr>
        <p:sp>
          <p:nvSpPr>
            <p:cNvPr id="32" name="Rectangle 597"/>
            <p:cNvSpPr>
              <a:spLocks noChangeArrowheads="1"/>
            </p:cNvSpPr>
            <p:nvPr/>
          </p:nvSpPr>
          <p:spPr bwMode="auto">
            <a:xfrm>
              <a:off x="2381275" y="2243276"/>
              <a:ext cx="1244991" cy="10886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le 598"/>
            <p:cNvSpPr>
              <a:spLocks noChangeArrowheads="1"/>
            </p:cNvSpPr>
            <p:nvPr/>
          </p:nvSpPr>
          <p:spPr bwMode="auto">
            <a:xfrm>
              <a:off x="2391480" y="3385445"/>
              <a:ext cx="1244991" cy="1088631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599"/>
            <p:cNvSpPr>
              <a:spLocks noChangeArrowheads="1"/>
            </p:cNvSpPr>
            <p:nvPr/>
          </p:nvSpPr>
          <p:spPr bwMode="auto">
            <a:xfrm>
              <a:off x="2394030" y="4512317"/>
              <a:ext cx="1244991" cy="1088631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600"/>
            <p:cNvSpPr>
              <a:spLocks noChangeArrowheads="1"/>
            </p:cNvSpPr>
            <p:nvPr/>
          </p:nvSpPr>
          <p:spPr bwMode="auto">
            <a:xfrm>
              <a:off x="3684944" y="2253474"/>
              <a:ext cx="1244991" cy="109117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le 601"/>
            <p:cNvSpPr>
              <a:spLocks noChangeArrowheads="1"/>
            </p:cNvSpPr>
            <p:nvPr/>
          </p:nvSpPr>
          <p:spPr bwMode="auto">
            <a:xfrm>
              <a:off x="4993716" y="2253474"/>
              <a:ext cx="1244991" cy="109117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602"/>
            <p:cNvSpPr>
              <a:spLocks noChangeArrowheads="1"/>
            </p:cNvSpPr>
            <p:nvPr/>
          </p:nvSpPr>
          <p:spPr bwMode="auto">
            <a:xfrm>
              <a:off x="4993716" y="3385445"/>
              <a:ext cx="1244991" cy="10886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603"/>
            <p:cNvSpPr>
              <a:spLocks noChangeArrowheads="1"/>
            </p:cNvSpPr>
            <p:nvPr/>
          </p:nvSpPr>
          <p:spPr bwMode="auto">
            <a:xfrm>
              <a:off x="3702803" y="3380346"/>
              <a:ext cx="1244991" cy="10886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604"/>
            <p:cNvSpPr>
              <a:spLocks noChangeArrowheads="1"/>
            </p:cNvSpPr>
            <p:nvPr/>
          </p:nvSpPr>
          <p:spPr bwMode="auto">
            <a:xfrm>
              <a:off x="3690046" y="4525066"/>
              <a:ext cx="1244991" cy="1088629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605"/>
            <p:cNvSpPr>
              <a:spLocks noChangeArrowheads="1"/>
            </p:cNvSpPr>
            <p:nvPr/>
          </p:nvSpPr>
          <p:spPr bwMode="auto">
            <a:xfrm>
              <a:off x="4993716" y="4517416"/>
              <a:ext cx="1244991" cy="108863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70" name="Rectangle 606"/>
            <p:cNvSpPr>
              <a:spLocks noChangeArrowheads="1"/>
            </p:cNvSpPr>
            <p:nvPr/>
          </p:nvSpPr>
          <p:spPr bwMode="auto">
            <a:xfrm>
              <a:off x="2490976" y="2549214"/>
              <a:ext cx="1209274" cy="3951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171" name="Rectangle 607"/>
            <p:cNvSpPr>
              <a:spLocks noChangeArrowheads="1"/>
            </p:cNvSpPr>
            <p:nvPr/>
          </p:nvSpPr>
          <p:spPr bwMode="auto">
            <a:xfrm>
              <a:off x="2442504" y="3579206"/>
              <a:ext cx="1222030" cy="64247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Low</a:t>
              </a:r>
            </a:p>
          </p:txBody>
        </p:sp>
        <p:sp>
          <p:nvSpPr>
            <p:cNvPr id="133172" name="Rectangle 608"/>
            <p:cNvSpPr>
              <a:spLocks noChangeArrowheads="1"/>
            </p:cNvSpPr>
            <p:nvPr/>
          </p:nvSpPr>
          <p:spPr bwMode="auto">
            <a:xfrm>
              <a:off x="2429747" y="4744321"/>
              <a:ext cx="1150597" cy="3951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73" name="Rectangle 609"/>
            <p:cNvSpPr>
              <a:spLocks noChangeArrowheads="1"/>
            </p:cNvSpPr>
            <p:nvPr/>
          </p:nvSpPr>
          <p:spPr bwMode="auto">
            <a:xfrm>
              <a:off x="3659431" y="2396245"/>
              <a:ext cx="1244991" cy="64247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High</a:t>
              </a:r>
            </a:p>
          </p:txBody>
        </p:sp>
        <p:sp>
          <p:nvSpPr>
            <p:cNvPr id="133174" name="Rectangle 610"/>
            <p:cNvSpPr>
              <a:spLocks noChangeArrowheads="1"/>
            </p:cNvSpPr>
            <p:nvPr/>
          </p:nvSpPr>
          <p:spPr bwMode="auto">
            <a:xfrm>
              <a:off x="3674739" y="3663340"/>
              <a:ext cx="1285811" cy="3951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175" name="Rectangle 611"/>
            <p:cNvSpPr>
              <a:spLocks noChangeArrowheads="1"/>
            </p:cNvSpPr>
            <p:nvPr/>
          </p:nvSpPr>
          <p:spPr bwMode="auto">
            <a:xfrm>
              <a:off x="3661983" y="4749420"/>
              <a:ext cx="1242439" cy="64247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Low</a:t>
              </a:r>
            </a:p>
          </p:txBody>
        </p:sp>
        <p:sp>
          <p:nvSpPr>
            <p:cNvPr id="133176" name="Rectangle 612"/>
            <p:cNvSpPr>
              <a:spLocks noChangeArrowheads="1"/>
            </p:cNvSpPr>
            <p:nvPr/>
          </p:nvSpPr>
          <p:spPr bwMode="auto">
            <a:xfrm>
              <a:off x="5014126" y="2480379"/>
              <a:ext cx="1150596" cy="3951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77" name="Rectangle 613"/>
            <p:cNvSpPr>
              <a:spLocks noChangeArrowheads="1"/>
            </p:cNvSpPr>
            <p:nvPr/>
          </p:nvSpPr>
          <p:spPr bwMode="auto">
            <a:xfrm>
              <a:off x="5001369" y="3658241"/>
              <a:ext cx="1275606" cy="3951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78" name="Rectangle 614"/>
            <p:cNvSpPr>
              <a:spLocks noChangeArrowheads="1"/>
            </p:cNvSpPr>
            <p:nvPr/>
          </p:nvSpPr>
          <p:spPr bwMode="auto">
            <a:xfrm>
              <a:off x="4968204" y="4619396"/>
              <a:ext cx="1301118" cy="64247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Moderate High</a:t>
              </a:r>
            </a:p>
          </p:txBody>
        </p:sp>
        <p:sp>
          <p:nvSpPr>
            <p:cNvPr id="133179" name="Rectangle 615"/>
            <p:cNvSpPr>
              <a:spLocks noChangeArrowheads="1"/>
            </p:cNvSpPr>
            <p:nvPr/>
          </p:nvSpPr>
          <p:spPr bwMode="auto">
            <a:xfrm>
              <a:off x="2488426" y="1827711"/>
              <a:ext cx="3696705" cy="4895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Eutrophic Condition (EC)</a:t>
              </a:r>
            </a:p>
          </p:txBody>
        </p:sp>
        <p:sp>
          <p:nvSpPr>
            <p:cNvPr id="133180" name="Rectangle 616"/>
            <p:cNvSpPr>
              <a:spLocks noChangeArrowheads="1"/>
            </p:cNvSpPr>
            <p:nvPr/>
          </p:nvSpPr>
          <p:spPr bwMode="auto">
            <a:xfrm>
              <a:off x="2740995" y="5942579"/>
              <a:ext cx="3400766" cy="494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Secondary Symptoms </a:t>
              </a:r>
            </a:p>
          </p:txBody>
        </p:sp>
        <p:sp>
          <p:nvSpPr>
            <p:cNvPr id="133181" name="Rectangle 617"/>
            <p:cNvSpPr>
              <a:spLocks noChangeArrowheads="1"/>
            </p:cNvSpPr>
            <p:nvPr/>
          </p:nvSpPr>
          <p:spPr bwMode="auto">
            <a:xfrm>
              <a:off x="2679766" y="5611146"/>
              <a:ext cx="673520" cy="3951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82" name="Rectangle 618"/>
            <p:cNvSpPr>
              <a:spLocks noChangeArrowheads="1"/>
            </p:cNvSpPr>
            <p:nvPr/>
          </p:nvSpPr>
          <p:spPr bwMode="auto">
            <a:xfrm>
              <a:off x="3651779" y="5634091"/>
              <a:ext cx="1341938" cy="3951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183" name="Rectangle 619"/>
            <p:cNvSpPr>
              <a:spLocks noChangeArrowheads="1"/>
            </p:cNvSpPr>
            <p:nvPr/>
          </p:nvSpPr>
          <p:spPr bwMode="auto">
            <a:xfrm>
              <a:off x="5251388" y="5636641"/>
              <a:ext cx="719442" cy="39516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84" name="Rectangle 620"/>
            <p:cNvSpPr>
              <a:spLocks noChangeArrowheads="1"/>
            </p:cNvSpPr>
            <p:nvPr/>
          </p:nvSpPr>
          <p:spPr bwMode="auto">
            <a:xfrm rot="-5400000">
              <a:off x="1880190" y="4893333"/>
              <a:ext cx="673064" cy="3954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85" name="Rectangle 621"/>
            <p:cNvSpPr>
              <a:spLocks noChangeArrowheads="1"/>
            </p:cNvSpPr>
            <p:nvPr/>
          </p:nvSpPr>
          <p:spPr bwMode="auto">
            <a:xfrm rot="-5400000">
              <a:off x="1627786" y="3819997"/>
              <a:ext cx="1162565" cy="39543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186" name="Rectangle 622"/>
            <p:cNvSpPr>
              <a:spLocks noChangeArrowheads="1"/>
            </p:cNvSpPr>
            <p:nvPr/>
          </p:nvSpPr>
          <p:spPr bwMode="auto">
            <a:xfrm rot="-5400000">
              <a:off x="1857243" y="2583500"/>
              <a:ext cx="718955" cy="3954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87" name="Rectangle 623"/>
            <p:cNvSpPr>
              <a:spLocks noChangeArrowheads="1"/>
            </p:cNvSpPr>
            <p:nvPr/>
          </p:nvSpPr>
          <p:spPr bwMode="auto">
            <a:xfrm rot="-5400000">
              <a:off x="428038" y="3647874"/>
              <a:ext cx="2926808" cy="4949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Primary Symptoms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037263" y="1060450"/>
            <a:ext cx="2976562" cy="2911475"/>
            <a:chOff x="260" y="1504"/>
            <a:chExt cx="2923" cy="2859"/>
          </a:xfrm>
        </p:grpSpPr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756" y="1774"/>
              <a:ext cx="784" cy="686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760" y="2481"/>
              <a:ext cx="784" cy="686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762" y="3195"/>
              <a:ext cx="784" cy="686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1565" y="1757"/>
              <a:ext cx="784" cy="6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2375" y="1757"/>
              <a:ext cx="784" cy="68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2375" y="2471"/>
              <a:ext cx="784" cy="68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1562" y="2467"/>
              <a:ext cx="784" cy="6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1554" y="3189"/>
              <a:ext cx="784" cy="6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Rectangle 23"/>
            <p:cNvSpPr>
              <a:spLocks noChangeArrowheads="1"/>
            </p:cNvSpPr>
            <p:nvPr/>
          </p:nvSpPr>
          <p:spPr bwMode="auto">
            <a:xfrm>
              <a:off x="2375" y="3195"/>
              <a:ext cx="784" cy="68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43" name="Rectangle 24"/>
            <p:cNvSpPr>
              <a:spLocks noChangeArrowheads="1"/>
            </p:cNvSpPr>
            <p:nvPr/>
          </p:nvSpPr>
          <p:spPr bwMode="auto">
            <a:xfrm>
              <a:off x="784" y="1892"/>
              <a:ext cx="694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Improve 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44" name="Rectangle 25"/>
            <p:cNvSpPr>
              <a:spLocks noChangeArrowheads="1"/>
            </p:cNvSpPr>
            <p:nvPr/>
          </p:nvSpPr>
          <p:spPr bwMode="auto">
            <a:xfrm>
              <a:off x="768" y="2630"/>
              <a:ext cx="723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Improve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45" name="Rectangle 26"/>
            <p:cNvSpPr>
              <a:spLocks noChangeArrowheads="1"/>
            </p:cNvSpPr>
            <p:nvPr/>
          </p:nvSpPr>
          <p:spPr bwMode="auto">
            <a:xfrm>
              <a:off x="759" y="3400"/>
              <a:ext cx="725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Improve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46" name="Rectangle 27"/>
            <p:cNvSpPr>
              <a:spLocks noChangeArrowheads="1"/>
            </p:cNvSpPr>
            <p:nvPr/>
          </p:nvSpPr>
          <p:spPr bwMode="auto">
            <a:xfrm>
              <a:off x="1596" y="1894"/>
              <a:ext cx="784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No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Change</a:t>
              </a:r>
            </a:p>
          </p:txBody>
        </p:sp>
        <p:sp>
          <p:nvSpPr>
            <p:cNvPr id="133147" name="Rectangle 28"/>
            <p:cNvSpPr>
              <a:spLocks noChangeArrowheads="1"/>
            </p:cNvSpPr>
            <p:nvPr/>
          </p:nvSpPr>
          <p:spPr bwMode="auto">
            <a:xfrm>
              <a:off x="1543" y="2630"/>
              <a:ext cx="775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No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Change</a:t>
              </a:r>
            </a:p>
          </p:txBody>
        </p:sp>
        <p:sp>
          <p:nvSpPr>
            <p:cNvPr id="133148" name="Rectangle 29"/>
            <p:cNvSpPr>
              <a:spLocks noChangeArrowheads="1"/>
            </p:cNvSpPr>
            <p:nvPr/>
          </p:nvSpPr>
          <p:spPr bwMode="auto">
            <a:xfrm>
              <a:off x="1563" y="3348"/>
              <a:ext cx="755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No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Change</a:t>
              </a:r>
            </a:p>
          </p:txBody>
        </p:sp>
        <p:sp>
          <p:nvSpPr>
            <p:cNvPr id="133149" name="Rectangle 30"/>
            <p:cNvSpPr>
              <a:spLocks noChangeArrowheads="1"/>
            </p:cNvSpPr>
            <p:nvPr/>
          </p:nvSpPr>
          <p:spPr bwMode="auto">
            <a:xfrm>
              <a:off x="2388" y="1894"/>
              <a:ext cx="723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Worsen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50" name="Rectangle 31"/>
            <p:cNvSpPr>
              <a:spLocks noChangeArrowheads="1"/>
            </p:cNvSpPr>
            <p:nvPr/>
          </p:nvSpPr>
          <p:spPr bwMode="auto">
            <a:xfrm>
              <a:off x="2379" y="2642"/>
              <a:ext cx="804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Worsen 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51" name="Rectangle 32"/>
            <p:cNvSpPr>
              <a:spLocks noChangeArrowheads="1"/>
            </p:cNvSpPr>
            <p:nvPr/>
          </p:nvSpPr>
          <p:spPr bwMode="auto">
            <a:xfrm>
              <a:off x="2377" y="3358"/>
              <a:ext cx="745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Worsen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52" name="Rectangle 33"/>
            <p:cNvSpPr>
              <a:spLocks noChangeArrowheads="1"/>
            </p:cNvSpPr>
            <p:nvPr/>
          </p:nvSpPr>
          <p:spPr bwMode="auto">
            <a:xfrm>
              <a:off x="999" y="1504"/>
              <a:ext cx="1847" cy="3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Future Outlook (FO)</a:t>
              </a:r>
            </a:p>
          </p:txBody>
        </p:sp>
        <p:sp>
          <p:nvSpPr>
            <p:cNvPr id="133153" name="Rectangle 34"/>
            <p:cNvSpPr>
              <a:spLocks noChangeArrowheads="1"/>
            </p:cNvSpPr>
            <p:nvPr/>
          </p:nvSpPr>
          <p:spPr bwMode="auto">
            <a:xfrm>
              <a:off x="804" y="4061"/>
              <a:ext cx="2351" cy="3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Future Nutrient Pressures</a:t>
              </a:r>
            </a:p>
          </p:txBody>
        </p:sp>
        <p:sp>
          <p:nvSpPr>
            <p:cNvPr id="133154" name="Rectangle 35"/>
            <p:cNvSpPr>
              <a:spLocks noChangeArrowheads="1"/>
            </p:cNvSpPr>
            <p:nvPr/>
          </p:nvSpPr>
          <p:spPr bwMode="auto">
            <a:xfrm>
              <a:off x="767" y="3874"/>
              <a:ext cx="719" cy="2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Decrease</a:t>
              </a:r>
            </a:p>
          </p:txBody>
        </p:sp>
        <p:sp>
          <p:nvSpPr>
            <p:cNvPr id="133155" name="Rectangle 36"/>
            <p:cNvSpPr>
              <a:spLocks noChangeArrowheads="1"/>
            </p:cNvSpPr>
            <p:nvPr/>
          </p:nvSpPr>
          <p:spPr bwMode="auto">
            <a:xfrm>
              <a:off x="1531" y="3888"/>
              <a:ext cx="843" cy="2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No Change</a:t>
              </a:r>
            </a:p>
          </p:txBody>
        </p:sp>
        <p:sp>
          <p:nvSpPr>
            <p:cNvPr id="133156" name="Rectangle 37"/>
            <p:cNvSpPr>
              <a:spLocks noChangeArrowheads="1"/>
            </p:cNvSpPr>
            <p:nvPr/>
          </p:nvSpPr>
          <p:spPr bwMode="auto">
            <a:xfrm>
              <a:off x="2432" y="3889"/>
              <a:ext cx="661" cy="2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Increase</a:t>
              </a:r>
            </a:p>
          </p:txBody>
        </p:sp>
        <p:sp>
          <p:nvSpPr>
            <p:cNvPr id="133157" name="Rectangle 38"/>
            <p:cNvSpPr>
              <a:spLocks noChangeArrowheads="1"/>
            </p:cNvSpPr>
            <p:nvPr/>
          </p:nvSpPr>
          <p:spPr bwMode="auto">
            <a:xfrm rot="-5400000">
              <a:off x="406" y="3424"/>
              <a:ext cx="440" cy="2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33158" name="Rectangle 39"/>
            <p:cNvSpPr>
              <a:spLocks noChangeArrowheads="1"/>
            </p:cNvSpPr>
            <p:nvPr/>
          </p:nvSpPr>
          <p:spPr bwMode="auto">
            <a:xfrm rot="-5400000">
              <a:off x="264" y="2721"/>
              <a:ext cx="708" cy="2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33159" name="Rectangle 40"/>
            <p:cNvSpPr>
              <a:spLocks noChangeArrowheads="1"/>
            </p:cNvSpPr>
            <p:nvPr/>
          </p:nvSpPr>
          <p:spPr bwMode="auto">
            <a:xfrm rot="-5400000">
              <a:off x="420" y="1943"/>
              <a:ext cx="412" cy="2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33160" name="Rectangle 41"/>
            <p:cNvSpPr>
              <a:spLocks noChangeArrowheads="1"/>
            </p:cNvSpPr>
            <p:nvPr/>
          </p:nvSpPr>
          <p:spPr bwMode="auto">
            <a:xfrm rot="-5400000">
              <a:off x="-329" y="2729"/>
              <a:ext cx="1483" cy="30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Susceptibility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6792913" y="3902075"/>
            <a:ext cx="23510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u="sng" dirty="0">
                <a:solidFill>
                  <a:srgbClr val="000000"/>
                </a:solidFill>
              </a:rPr>
              <a:t>Susceptibility</a:t>
            </a:r>
            <a:endParaRPr lang="en-US" sz="1400" b="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b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b="0" u="sng" dirty="0">
                <a:solidFill>
                  <a:srgbClr val="000000"/>
                </a:solidFill>
              </a:rPr>
              <a:t>Nutrient pressure changes </a:t>
            </a:r>
          </a:p>
          <a:p>
            <a:pPr>
              <a:defRPr/>
            </a:pPr>
            <a:r>
              <a:rPr lang="en-US" sz="1400" b="0" dirty="0">
                <a:solidFill>
                  <a:srgbClr val="000000"/>
                </a:solidFill>
              </a:rPr>
              <a:t> population , management,  watershed use (particularly agricultural)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27" name="Rectangle 88"/>
          <p:cNvSpPr>
            <a:spLocks noChangeArrowheads="1"/>
          </p:cNvSpPr>
          <p:nvPr/>
        </p:nvSpPr>
        <p:spPr bwMode="auto">
          <a:xfrm>
            <a:off x="714375" y="3927475"/>
            <a:ext cx="1785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u="sng">
                <a:solidFill>
                  <a:srgbClr val="000000"/>
                </a:solidFill>
              </a:rPr>
              <a:t>Susceptibility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dilution &amp; flushing  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 +</a:t>
            </a:r>
          </a:p>
          <a:p>
            <a:pPr algn="ctr"/>
            <a:r>
              <a:rPr lang="en-US" sz="1400" b="0" u="sng">
                <a:solidFill>
                  <a:srgbClr val="000000"/>
                </a:solidFill>
              </a:rPr>
              <a:t>Nutrient Inputs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 land based or oceanic </a:t>
            </a:r>
          </a:p>
          <a:p>
            <a:pPr algn="ctr"/>
            <a:endParaRPr lang="en-US" sz="1400" b="0">
              <a:solidFill>
                <a:srgbClr val="000000"/>
              </a:solidFill>
            </a:endParaRPr>
          </a:p>
          <a:p>
            <a:pPr algn="ctr"/>
            <a:endParaRPr lang="en-US" sz="1400" b="0">
              <a:solidFill>
                <a:srgbClr val="000000"/>
              </a:solidFill>
            </a:endParaRP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Influencing Factors</a:t>
            </a:r>
          </a:p>
        </p:txBody>
      </p:sp>
      <p:sp>
        <p:nvSpPr>
          <p:cNvPr id="133128" name="Rectangle 89"/>
          <p:cNvSpPr>
            <a:spLocks noChangeArrowheads="1"/>
          </p:cNvSpPr>
          <p:nvPr/>
        </p:nvSpPr>
        <p:spPr bwMode="auto">
          <a:xfrm>
            <a:off x="3727450" y="3879850"/>
            <a:ext cx="21415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u="sng">
                <a:solidFill>
                  <a:srgbClr val="000000"/>
                </a:solidFill>
              </a:rPr>
              <a:t>Primary Symptoms</a:t>
            </a:r>
            <a:r>
              <a:rPr lang="en-US" sz="1400" b="0">
                <a:solidFill>
                  <a:srgbClr val="000000"/>
                </a:solidFill>
              </a:rPr>
              <a:t>  </a:t>
            </a:r>
          </a:p>
          <a:p>
            <a:r>
              <a:rPr lang="en-US" sz="1400" b="0">
                <a:solidFill>
                  <a:srgbClr val="000000"/>
                </a:solidFill>
              </a:rPr>
              <a:t>Chl and Macroalgae</a:t>
            </a:r>
          </a:p>
          <a:p>
            <a:endParaRPr lang="en-US" sz="1400" b="0">
              <a:solidFill>
                <a:srgbClr val="000000"/>
              </a:solidFill>
            </a:endParaRPr>
          </a:p>
          <a:p>
            <a:r>
              <a:rPr lang="en-US" sz="1400" b="0">
                <a:solidFill>
                  <a:srgbClr val="000000"/>
                </a:solidFill>
              </a:rPr>
              <a:t>Average of ratings </a:t>
            </a:r>
          </a:p>
          <a:p>
            <a:r>
              <a:rPr lang="en-US" sz="1400" b="0">
                <a:solidFill>
                  <a:srgbClr val="000000"/>
                </a:solidFill>
              </a:rPr>
              <a:t> </a:t>
            </a:r>
          </a:p>
          <a:p>
            <a:r>
              <a:rPr lang="en-US" sz="1400" b="0" u="sng">
                <a:solidFill>
                  <a:srgbClr val="000000"/>
                </a:solidFill>
              </a:rPr>
              <a:t>Secondary Symptoms</a:t>
            </a:r>
            <a:r>
              <a:rPr lang="en-US" sz="1400" b="0">
                <a:solidFill>
                  <a:srgbClr val="000000"/>
                </a:solidFill>
              </a:rPr>
              <a:t> </a:t>
            </a:r>
          </a:p>
          <a:p>
            <a:r>
              <a:rPr lang="en-US" sz="1400" b="0">
                <a:solidFill>
                  <a:srgbClr val="000000"/>
                </a:solidFill>
              </a:rPr>
              <a:t>D.O., HABs, SAV change</a:t>
            </a:r>
          </a:p>
          <a:p>
            <a:endParaRPr lang="en-US" sz="1400" b="0">
              <a:solidFill>
                <a:srgbClr val="000000"/>
              </a:solidFill>
            </a:endParaRPr>
          </a:p>
          <a:p>
            <a:r>
              <a:rPr lang="en-US" sz="1400" b="0">
                <a:solidFill>
                  <a:srgbClr val="000000"/>
                </a:solidFill>
              </a:rPr>
              <a:t>Worst case </a:t>
            </a:r>
          </a:p>
        </p:txBody>
      </p:sp>
      <p:cxnSp>
        <p:nvCxnSpPr>
          <p:cNvPr id="133129" name="Straight Arrow Connector 91"/>
          <p:cNvCxnSpPr>
            <a:cxnSpLocks noChangeShapeType="1"/>
          </p:cNvCxnSpPr>
          <p:nvPr/>
        </p:nvCxnSpPr>
        <p:spPr bwMode="auto">
          <a:xfrm rot="5400000">
            <a:off x="1417638" y="5480050"/>
            <a:ext cx="414338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130" name="Rectangle 91"/>
          <p:cNvSpPr>
            <a:spLocks noChangeArrowheads="1"/>
          </p:cNvSpPr>
          <p:nvPr/>
        </p:nvSpPr>
        <p:spPr bwMode="auto">
          <a:xfrm>
            <a:off x="6235304" y="5500688"/>
            <a:ext cx="2734467" cy="36933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>
                <a:solidFill>
                  <a:srgbClr val="000000"/>
                </a:solidFill>
              </a:rPr>
              <a:t>EC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>
                <a:solidFill>
                  <a:srgbClr val="000000"/>
                </a:solidFill>
              </a:rPr>
              <a:t>FO = ASSETS</a:t>
            </a:r>
          </a:p>
        </p:txBody>
      </p:sp>
      <p:sp>
        <p:nvSpPr>
          <p:cNvPr id="133131" name="Rectangle 92"/>
          <p:cNvSpPr>
            <a:spLocks noChangeArrowheads="1"/>
          </p:cNvSpPr>
          <p:nvPr/>
        </p:nvSpPr>
        <p:spPr bwMode="auto">
          <a:xfrm>
            <a:off x="333375" y="6092825"/>
            <a:ext cx="8715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408000"/>
                </a:solidFill>
                <a:latin typeface="Trebuchet MS" pitchFamily="34" charset="0"/>
                <a:cs typeface="Arial" charset="0"/>
              </a:rPr>
              <a:t>Full accounting of </a:t>
            </a:r>
            <a:r>
              <a:rPr lang="en-US" sz="2000" dirty="0" err="1">
                <a:solidFill>
                  <a:srgbClr val="408000"/>
                </a:solidFill>
                <a:latin typeface="Trebuchet MS" pitchFamily="34" charset="0"/>
                <a:cs typeface="Arial" charset="0"/>
              </a:rPr>
              <a:t>eutrophication</a:t>
            </a:r>
            <a:r>
              <a:rPr lang="en-US" sz="2000" dirty="0">
                <a:solidFill>
                  <a:srgbClr val="408000"/>
                </a:solidFill>
                <a:latin typeface="Trebuchet MS" pitchFamily="34" charset="0"/>
                <a:cs typeface="Arial" charset="0"/>
              </a:rPr>
              <a:t> symptoms, including time and space</a:t>
            </a:r>
            <a:endParaRPr lang="en-GB" sz="2000" dirty="0">
              <a:solidFill>
                <a:srgbClr val="408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133" name="Rectangle 15"/>
          <p:cNvSpPr>
            <a:spLocks noChangeArrowheads="1"/>
          </p:cNvSpPr>
          <p:nvPr/>
        </p:nvSpPr>
        <p:spPr bwMode="auto">
          <a:xfrm>
            <a:off x="323528" y="6540831"/>
            <a:ext cx="730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</a:rPr>
              <a:t>Adapted from: Bricker et al. 2003, Ecological </a:t>
            </a:r>
            <a:r>
              <a:rPr lang="en-US" b="0" dirty="0" err="1">
                <a:solidFill>
                  <a:srgbClr val="000000"/>
                </a:solidFill>
              </a:rPr>
              <a:t>Modelling</a:t>
            </a:r>
            <a:r>
              <a:rPr lang="en-US" b="0" dirty="0">
                <a:solidFill>
                  <a:srgbClr val="000000"/>
                </a:solidFill>
              </a:rPr>
              <a:t>, 169(1), 39-60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-36512" y="-157752"/>
            <a:ext cx="9180512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ASSETS – </a:t>
            </a:r>
            <a:r>
              <a:rPr lang="en-US" sz="3200" dirty="0" err="1" smtClean="0"/>
              <a:t>Strangford</a:t>
            </a:r>
            <a:r>
              <a:rPr lang="en-US" sz="3200" dirty="0" smtClean="0"/>
              <a:t> </a:t>
            </a:r>
            <a:r>
              <a:rPr lang="en-US" sz="3200" dirty="0" err="1" smtClean="0"/>
              <a:t>Lough</a:t>
            </a:r>
            <a:r>
              <a:rPr lang="en-US" sz="3200" dirty="0" smtClean="0"/>
              <a:t>, N. Ireland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11188" y="6309320"/>
            <a:ext cx="782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408000"/>
                </a:solidFill>
              </a:rPr>
              <a:t>High status system, classified as an SAC under UK law.</a:t>
            </a:r>
            <a:endParaRPr lang="en-US" sz="2000" dirty="0">
              <a:solidFill>
                <a:srgbClr val="408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08900" y="1170980"/>
            <a:ext cx="1270000" cy="1530350"/>
          </a:xfrm>
          <a:prstGeom prst="rect">
            <a:avLst/>
          </a:prstGeom>
          <a:solidFill>
            <a:srgbClr val="0000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08900" y="5039718"/>
            <a:ext cx="1270000" cy="982662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08900" y="2720380"/>
            <a:ext cx="1270000" cy="22923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170980"/>
            <a:ext cx="1625600" cy="4875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 err="1">
                <a:solidFill>
                  <a:srgbClr val="000000"/>
                </a:solidFill>
              </a:rPr>
              <a:t>Indices</a:t>
            </a:r>
            <a:r>
              <a:rPr lang="pt-PT" sz="1400" b="0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 err="1" smtClean="0">
                <a:solidFill>
                  <a:srgbClr val="000000"/>
                </a:solidFill>
              </a:rPr>
              <a:t>Influencing</a:t>
            </a:r>
            <a:r>
              <a:rPr lang="pt-PT" sz="1400" b="0" dirty="0" smtClean="0">
                <a:solidFill>
                  <a:srgbClr val="000000"/>
                </a:solidFill>
              </a:rPr>
              <a:t> </a:t>
            </a:r>
            <a:r>
              <a:rPr lang="pt-PT" sz="1400" b="0" dirty="0" err="1" smtClean="0">
                <a:solidFill>
                  <a:srgbClr val="000000"/>
                </a:solidFill>
              </a:rPr>
              <a:t>Factors</a:t>
            </a:r>
            <a:r>
              <a:rPr lang="pt-PT" sz="1400" b="0" dirty="0" smtClean="0">
                <a:solidFill>
                  <a:srgbClr val="000000"/>
                </a:solidFill>
              </a:rPr>
              <a:t> (IF)</a:t>
            </a:r>
            <a:endParaRPr lang="pt-PT" sz="1400" b="0" dirty="0">
              <a:solidFill>
                <a:srgbClr val="000000"/>
              </a:solidFill>
            </a:endParaRPr>
          </a:p>
          <a:p>
            <a:r>
              <a:rPr lang="pt-PT" sz="1400" b="0" dirty="0">
                <a:solidFill>
                  <a:srgbClr val="000000"/>
                </a:solidFill>
              </a:rPr>
              <a:t>ASSETS: 5</a:t>
            </a:r>
          </a:p>
          <a:p>
            <a:pPr>
              <a:spcBef>
                <a:spcPct val="50000"/>
              </a:spcBef>
              <a:spcAft>
                <a:spcPts val="1500"/>
              </a:spcAft>
            </a:pPr>
            <a:endParaRPr lang="pt-PT" sz="14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pt-PT" sz="1400" b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pt-PT" sz="14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 err="1" smtClean="0">
                <a:solidFill>
                  <a:srgbClr val="000000"/>
                </a:solidFill>
              </a:rPr>
              <a:t>Eutrophic</a:t>
            </a:r>
            <a:r>
              <a:rPr lang="pt-PT" sz="1400" b="0" dirty="0" smtClean="0">
                <a:solidFill>
                  <a:srgbClr val="000000"/>
                </a:solidFill>
              </a:rPr>
              <a:t> </a:t>
            </a:r>
            <a:r>
              <a:rPr lang="pt-PT" sz="1400" b="0" dirty="0" err="1">
                <a:solidFill>
                  <a:srgbClr val="000000"/>
                </a:solidFill>
              </a:rPr>
              <a:t>Condition</a:t>
            </a:r>
            <a:r>
              <a:rPr lang="pt-PT" sz="1400" b="0" dirty="0">
                <a:solidFill>
                  <a:srgbClr val="000000"/>
                </a:solidFill>
              </a:rPr>
              <a:t> </a:t>
            </a:r>
            <a:r>
              <a:rPr lang="pt-PT" sz="1400" b="0" dirty="0" smtClean="0">
                <a:solidFill>
                  <a:srgbClr val="000000"/>
                </a:solidFill>
              </a:rPr>
              <a:t>(EC</a:t>
            </a:r>
            <a:r>
              <a:rPr lang="pt-PT" sz="1400" b="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000000"/>
                </a:solidFill>
              </a:rPr>
              <a:t>ASSETS: 5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pt-PT" sz="1400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 err="1" smtClean="0">
                <a:solidFill>
                  <a:srgbClr val="000000"/>
                </a:solidFill>
              </a:rPr>
              <a:t>Future</a:t>
            </a:r>
            <a:r>
              <a:rPr lang="pt-PT" sz="1400" b="0" dirty="0" smtClean="0">
                <a:solidFill>
                  <a:srgbClr val="000000"/>
                </a:solidFill>
              </a:rPr>
              <a:t> </a:t>
            </a:r>
            <a:r>
              <a:rPr lang="pt-PT" sz="1400" b="0" dirty="0">
                <a:solidFill>
                  <a:srgbClr val="000000"/>
                </a:solidFill>
              </a:rPr>
              <a:t>Outlook </a:t>
            </a:r>
            <a:r>
              <a:rPr lang="pt-PT" sz="1400" b="0" dirty="0" smtClean="0">
                <a:solidFill>
                  <a:srgbClr val="000000"/>
                </a:solidFill>
              </a:rPr>
              <a:t>(FO</a:t>
            </a:r>
            <a:r>
              <a:rPr lang="pt-PT" sz="1400" b="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000000"/>
                </a:solidFill>
              </a:rPr>
              <a:t>ASSETS: 4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60538" y="1170980"/>
            <a:ext cx="1643062" cy="4776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Methods</a:t>
            </a:r>
          </a:p>
          <a:p>
            <a:pPr>
              <a:lnSpc>
                <a:spcPct val="200000"/>
              </a:lnSpc>
              <a:spcBef>
                <a:spcPct val="6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Susceptibility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pt-PT" sz="1400" b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Nutrient inputs </a:t>
            </a:r>
          </a:p>
          <a:p>
            <a:pPr>
              <a:spcAft>
                <a:spcPts val="300"/>
              </a:spcAft>
            </a:pPr>
            <a:endParaRPr lang="pt-PT" sz="1400" b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endParaRPr lang="pt-PT" sz="1400" b="0">
              <a:solidFill>
                <a:srgbClr val="000000"/>
              </a:solidFill>
            </a:endParaRPr>
          </a:p>
          <a:p>
            <a:pPr>
              <a:lnSpc>
                <a:spcPct val="60000"/>
              </a:lnSpc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Primary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pt-PT" sz="14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Secondary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		</a:t>
            </a:r>
          </a:p>
          <a:p>
            <a:pPr>
              <a:spcBef>
                <a:spcPct val="50000"/>
              </a:spcBef>
              <a:spcAft>
                <a:spcPts val="300"/>
              </a:spcAft>
            </a:pPr>
            <a:endParaRPr lang="pt-PT" sz="14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pt-PT" sz="1400" b="0">
                <a:solidFill>
                  <a:srgbClr val="000000"/>
                </a:solidFill>
              </a:rPr>
              <a:t>Future nutrient pressures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00400" y="1167805"/>
            <a:ext cx="4572000" cy="4510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Parameters	Rating	Expression</a:t>
            </a:r>
          </a:p>
          <a:p>
            <a:pPr>
              <a:spcBef>
                <a:spcPct val="60000"/>
              </a:spcBef>
              <a:spcAft>
                <a:spcPts val="300"/>
              </a:spcAft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Dilution potential	High	Low</a:t>
            </a: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	susceptibility</a:t>
            </a: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Flushing potential	Moderate		</a:t>
            </a: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endParaRPr lang="pt-PT" sz="1400" b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 Low 	</a:t>
            </a: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endParaRPr lang="pt-PT" sz="1400" b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Chlorophyll </a:t>
            </a:r>
            <a:r>
              <a:rPr lang="pt-PT" sz="1400" b="0" i="1">
                <a:solidFill>
                  <a:srgbClr val="000000"/>
                </a:solidFill>
              </a:rPr>
              <a:t>a	</a:t>
            </a:r>
            <a:r>
              <a:rPr lang="pt-PT" sz="1400" b="0">
                <a:solidFill>
                  <a:srgbClr val="000000"/>
                </a:solidFill>
              </a:rPr>
              <a:t>Moderate	</a:t>
            </a:r>
          </a:p>
          <a:p>
            <a:pPr>
              <a:lnSpc>
                <a:spcPct val="50000"/>
              </a:lnSpc>
              <a:spcBef>
                <a:spcPct val="2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	</a:t>
            </a:r>
          </a:p>
          <a:p>
            <a:pPr>
              <a:lnSpc>
                <a:spcPct val="50000"/>
              </a:lnSpc>
              <a:spcBef>
                <a:spcPct val="2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	Moderate</a:t>
            </a:r>
          </a:p>
          <a:p>
            <a:pPr>
              <a:lnSpc>
                <a:spcPct val="50000"/>
              </a:lnSpc>
              <a:spcBef>
                <a:spcPct val="2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Macroalgae	Problems</a:t>
            </a:r>
          </a:p>
          <a:p>
            <a:pPr>
              <a:lnSpc>
                <a:spcPct val="50000"/>
              </a:lnSpc>
              <a:spcBef>
                <a:spcPct val="2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observed 		</a:t>
            </a:r>
          </a:p>
          <a:p>
            <a:pPr>
              <a:lnSpc>
                <a:spcPct val="50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0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Dissolved Oxygen	No problems	</a:t>
            </a: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Submerged Aquatic	Losses 	</a:t>
            </a:r>
          </a:p>
          <a:p>
            <a:pPr>
              <a:lnSpc>
                <a:spcPct val="90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Vegetation	observed	 Low</a:t>
            </a: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Nuisance and Toxic	No	</a:t>
            </a:r>
          </a:p>
          <a:p>
            <a:pPr>
              <a:lnSpc>
                <a:spcPct val="90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Blooms</a:t>
            </a: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endParaRPr lang="pt-PT" sz="1400" b="0">
              <a:solidFill>
                <a:srgbClr val="000000"/>
              </a:solidFill>
            </a:endParaRP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endParaRPr lang="pt-PT" sz="1400" b="0">
              <a:solidFill>
                <a:srgbClr val="000000"/>
              </a:solidFill>
            </a:endParaRPr>
          </a:p>
          <a:p>
            <a:pPr>
              <a:lnSpc>
                <a:spcPct val="75000"/>
              </a:lnSpc>
              <a:tabLst>
                <a:tab pos="2193925" algn="ctr"/>
                <a:tab pos="3708400" algn="ctr"/>
              </a:tabLst>
            </a:pPr>
            <a:r>
              <a:rPr lang="pt-PT" sz="1400" b="0">
                <a:solidFill>
                  <a:srgbClr val="000000"/>
                </a:solidFill>
              </a:rPr>
              <a:t>	Future nutrient pressures decrease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96200" y="1186855"/>
            <a:ext cx="1270000" cy="4550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FFFFFF"/>
                </a:solidFill>
              </a:rPr>
              <a:t>Index</a:t>
            </a:r>
          </a:p>
          <a:p>
            <a:pPr algn="ctr">
              <a:spcBef>
                <a:spcPct val="150000"/>
              </a:spcBef>
              <a:spcAft>
                <a:spcPts val="300"/>
              </a:spcAft>
            </a:pPr>
            <a:r>
              <a:rPr lang="pt-PT" sz="1400" b="0" dirty="0" smtClean="0">
                <a:solidFill>
                  <a:srgbClr val="FFFFFF"/>
                </a:solidFill>
              </a:rPr>
              <a:t>LOW</a:t>
            </a:r>
            <a:r>
              <a:rPr lang="pt-PT" sz="1400" b="0" dirty="0">
                <a:solidFill>
                  <a:srgbClr val="FFFFFF"/>
                </a:solidFill>
              </a:rPr>
              <a:t/>
            </a:r>
            <a:br>
              <a:rPr lang="pt-PT" sz="1400" b="0" dirty="0">
                <a:solidFill>
                  <a:srgbClr val="FFFFFF"/>
                </a:solidFill>
              </a:rPr>
            </a:br>
            <a:endParaRPr lang="pt-PT" sz="1400" b="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FFFFFF"/>
                </a:solidFill>
              </a:rPr>
              <a:t>	</a:t>
            </a: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endParaRPr lang="pt-PT" sz="1400" b="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endParaRPr lang="pt-PT" sz="1400" b="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endParaRPr lang="pt-PT" sz="1400" b="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pt-PT" sz="1400" b="0" dirty="0">
                <a:solidFill>
                  <a:srgbClr val="FFFFFF"/>
                </a:solidFill>
              </a:rPr>
              <a:t>LOW</a:t>
            </a: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endParaRPr lang="pt-PT" sz="1400" b="0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FFFFFF"/>
                </a:solidFill>
              </a:rPr>
              <a:t>	</a:t>
            </a: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>
                <a:solidFill>
                  <a:srgbClr val="FFFFFF"/>
                </a:solidFill>
              </a:rPr>
              <a:t>	</a:t>
            </a:r>
          </a:p>
          <a:p>
            <a:pPr algn="ctr">
              <a:spcBef>
                <a:spcPct val="50000"/>
              </a:spcBef>
              <a:spcAft>
                <a:spcPts val="300"/>
              </a:spcAft>
            </a:pPr>
            <a:endParaRPr lang="pt-PT" sz="1000" b="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</a:pPr>
            <a:r>
              <a:rPr lang="pt-PT" sz="1400" b="0" dirty="0" smtClean="0">
                <a:solidFill>
                  <a:srgbClr val="000000"/>
                </a:solidFill>
              </a:rPr>
              <a:t>Improve Low </a:t>
            </a:r>
            <a:r>
              <a:rPr lang="pt-PT" sz="1400" b="0" dirty="0" smtClean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</a:t>
            </a:r>
            <a:endParaRPr lang="pt-PT" sz="1400" b="0" dirty="0">
              <a:solidFill>
                <a:srgbClr val="FFFFFF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8600" y="1145580"/>
            <a:ext cx="876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828800" y="3647480"/>
            <a:ext cx="5757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828800" y="2288580"/>
            <a:ext cx="5757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8600" y="5031780"/>
            <a:ext cx="876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8600" y="2707680"/>
            <a:ext cx="876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28600" y="6035080"/>
            <a:ext cx="876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56513" y="886818"/>
            <a:ext cx="14493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1400" b="0" u="sng">
                <a:solidFill>
                  <a:srgbClr val="000000"/>
                </a:solidFill>
              </a:rPr>
              <a:t>ASSETS: HIGH</a:t>
            </a:r>
            <a:endParaRPr lang="en-GB" sz="1400" b="0" u="sng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734300" y="548680"/>
            <a:ext cx="1236663" cy="304800"/>
            <a:chOff x="5280" y="192"/>
            <a:chExt cx="960" cy="192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280" y="192"/>
              <a:ext cx="192" cy="192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472" y="192"/>
              <a:ext cx="192" cy="192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664" y="192"/>
              <a:ext cx="192" cy="19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856" y="192"/>
              <a:ext cx="192" cy="192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048" y="192"/>
              <a:ext cx="192" cy="1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861300" y="624880"/>
            <a:ext cx="0" cy="3048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2"/>
          <p:cNvSpPr txBox="1">
            <a:spLocks noChangeArrowheads="1"/>
          </p:cNvSpPr>
          <p:nvPr/>
        </p:nvSpPr>
        <p:spPr bwMode="auto">
          <a:xfrm>
            <a:off x="1357313" y="0"/>
            <a:ext cx="644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3600" b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ASSETS multiple site comparisons</a:t>
            </a:r>
          </a:p>
        </p:txBody>
      </p:sp>
      <p:sp>
        <p:nvSpPr>
          <p:cNvPr id="135171" name="Rectangle 218"/>
          <p:cNvSpPr>
            <a:spLocks noChangeArrowheads="1"/>
          </p:cNvSpPr>
          <p:nvPr/>
        </p:nvSpPr>
        <p:spPr bwMode="auto">
          <a:xfrm>
            <a:off x="1554163" y="5578475"/>
            <a:ext cx="60325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600">
                <a:solidFill>
                  <a:srgbClr val="0000FF"/>
                </a:solidFill>
                <a:ea typeface="MS PGothic" pitchFamily="34" charset="-128"/>
              </a:rPr>
              <a:t>http://ian.umces.edu/neea		http://www.eutro.us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49288"/>
            <a:ext cx="7920037" cy="4921250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0" y="6176963"/>
            <a:ext cx="928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>
                <a:solidFill>
                  <a:srgbClr val="408000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The most recent assessment shows problems in the NEA and Gulf of Mexico</a:t>
            </a:r>
            <a:endParaRPr lang="en-GB" sz="2000">
              <a:solidFill>
                <a:srgbClr val="408000"/>
              </a:solidFill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ASSETS Pressure-State-Response</a:t>
            </a:r>
          </a:p>
        </p:txBody>
      </p:sp>
      <p:sp>
        <p:nvSpPr>
          <p:cNvPr id="4" name="TextBox 88"/>
          <p:cNvSpPr txBox="1">
            <a:spLocks noChangeArrowheads="1"/>
          </p:cNvSpPr>
          <p:nvPr/>
        </p:nvSpPr>
        <p:spPr bwMode="auto">
          <a:xfrm>
            <a:off x="214313" y="11430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Influencing Factors</a:t>
            </a:r>
          </a:p>
        </p:txBody>
      </p:sp>
      <p:sp>
        <p:nvSpPr>
          <p:cNvPr id="5" name="TextBox 89"/>
          <p:cNvSpPr txBox="1">
            <a:spLocks noChangeArrowheads="1"/>
          </p:cNvSpPr>
          <p:nvPr/>
        </p:nvSpPr>
        <p:spPr bwMode="auto">
          <a:xfrm>
            <a:off x="2143125" y="11430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Eutrophic Condition</a:t>
            </a:r>
          </a:p>
        </p:txBody>
      </p:sp>
      <p:sp>
        <p:nvSpPr>
          <p:cNvPr id="6" name="TextBox 90"/>
          <p:cNvSpPr txBox="1">
            <a:spLocks noChangeArrowheads="1"/>
          </p:cNvSpPr>
          <p:nvPr/>
        </p:nvSpPr>
        <p:spPr bwMode="auto">
          <a:xfrm>
            <a:off x="4297363" y="1143000"/>
            <a:ext cx="113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Future Outlook </a:t>
            </a:r>
          </a:p>
        </p:txBody>
      </p:sp>
      <p:sp>
        <p:nvSpPr>
          <p:cNvPr id="7" name="TextBox 91"/>
          <p:cNvSpPr txBox="1">
            <a:spLocks noChangeArrowheads="1"/>
          </p:cNvSpPr>
          <p:nvPr/>
        </p:nvSpPr>
        <p:spPr bwMode="auto">
          <a:xfrm>
            <a:off x="5929313" y="1214438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ASSETS</a:t>
            </a: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 l="65208" t="31667" r="8707" b="2959"/>
          <a:stretch>
            <a:fillRect/>
          </a:stretch>
        </p:blipFill>
        <p:spPr bwMode="auto">
          <a:xfrm>
            <a:off x="115888" y="1643063"/>
            <a:ext cx="1884362" cy="362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36575" y="4505325"/>
            <a:ext cx="168275" cy="1698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41400" y="2568575"/>
            <a:ext cx="169863" cy="1698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95400" y="2400300"/>
            <a:ext cx="168275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57263" y="2316163"/>
            <a:ext cx="168275" cy="1682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295400" y="3159125"/>
            <a:ext cx="168275" cy="1682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08100" y="3424238"/>
            <a:ext cx="168275" cy="1682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379538" y="3579813"/>
            <a:ext cx="168275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52513" y="4170363"/>
            <a:ext cx="169862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15963" y="4456113"/>
            <a:ext cx="168275" cy="16986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/>
          <a:srcRect l="65208" t="31667" r="8707" b="2959"/>
          <a:stretch>
            <a:fillRect/>
          </a:stretch>
        </p:blipFill>
        <p:spPr bwMode="auto">
          <a:xfrm>
            <a:off x="2044700" y="1643063"/>
            <a:ext cx="1884363" cy="362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 bwMode="auto">
          <a:xfrm>
            <a:off x="2886075" y="2316163"/>
            <a:ext cx="168275" cy="1682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224213" y="2400300"/>
            <a:ext cx="168275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054350" y="2568575"/>
            <a:ext cx="169863" cy="169863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224213" y="3159125"/>
            <a:ext cx="168275" cy="1682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225800" y="3424238"/>
            <a:ext cx="168275" cy="1682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981325" y="4170363"/>
            <a:ext cx="169863" cy="1682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44775" y="4457700"/>
            <a:ext cx="168275" cy="169863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465388" y="4505325"/>
            <a:ext cx="168275" cy="1698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3" cstate="print"/>
          <a:srcRect l="65208" t="31667" r="8707" b="2959"/>
          <a:stretch>
            <a:fillRect/>
          </a:stretch>
        </p:blipFill>
        <p:spPr bwMode="auto">
          <a:xfrm>
            <a:off x="3973513" y="1643063"/>
            <a:ext cx="1884362" cy="362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 bwMode="auto">
          <a:xfrm>
            <a:off x="4814888" y="2316163"/>
            <a:ext cx="169862" cy="1682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153025" y="2400300"/>
            <a:ext cx="168275" cy="1682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84750" y="2568575"/>
            <a:ext cx="168275" cy="169863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53025" y="3159125"/>
            <a:ext cx="168275" cy="1682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154613" y="3436938"/>
            <a:ext cx="168275" cy="1682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237163" y="3579813"/>
            <a:ext cx="168275" cy="1682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24425" y="4170363"/>
            <a:ext cx="168275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549775" y="4457700"/>
            <a:ext cx="168275" cy="169863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383088" y="4518025"/>
            <a:ext cx="168275" cy="1698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3" cstate="print"/>
          <a:srcRect l="65208" t="31667" r="8707" b="2959"/>
          <a:stretch>
            <a:fillRect/>
          </a:stretch>
        </p:blipFill>
        <p:spPr bwMode="auto">
          <a:xfrm>
            <a:off x="5902325" y="1643063"/>
            <a:ext cx="1884363" cy="3621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 bwMode="auto">
          <a:xfrm>
            <a:off x="6743700" y="2316163"/>
            <a:ext cx="169863" cy="1682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81838" y="2400300"/>
            <a:ext cx="168275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913563" y="2568575"/>
            <a:ext cx="168275" cy="169863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081838" y="3159125"/>
            <a:ext cx="168275" cy="1682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070725" y="3424238"/>
            <a:ext cx="168275" cy="168275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853238" y="4170363"/>
            <a:ext cx="168275" cy="1682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486525" y="4445000"/>
            <a:ext cx="168275" cy="169863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323013" y="4505325"/>
            <a:ext cx="168275" cy="16986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137400" y="3571875"/>
            <a:ext cx="168275" cy="1682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786688" y="1643063"/>
            <a:ext cx="1143000" cy="35956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TextBox 168"/>
          <p:cNvSpPr txBox="1">
            <a:spLocks noChangeArrowheads="1"/>
          </p:cNvSpPr>
          <p:nvPr/>
        </p:nvSpPr>
        <p:spPr bwMode="auto">
          <a:xfrm>
            <a:off x="7929563" y="2184400"/>
            <a:ext cx="1071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Huang He</a:t>
            </a:r>
          </a:p>
        </p:txBody>
      </p:sp>
      <p:sp>
        <p:nvSpPr>
          <p:cNvPr id="50" name="TextBox 169"/>
          <p:cNvSpPr txBox="1">
            <a:spLocks noChangeArrowheads="1"/>
          </p:cNvSpPr>
          <p:nvPr/>
        </p:nvSpPr>
        <p:spPr bwMode="auto">
          <a:xfrm>
            <a:off x="7929563" y="2341563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Sanggou</a:t>
            </a:r>
          </a:p>
        </p:txBody>
      </p:sp>
      <p:sp>
        <p:nvSpPr>
          <p:cNvPr id="51" name="TextBox 170"/>
          <p:cNvSpPr txBox="1">
            <a:spLocks noChangeArrowheads="1"/>
          </p:cNvSpPr>
          <p:nvPr/>
        </p:nvSpPr>
        <p:spPr bwMode="auto">
          <a:xfrm>
            <a:off x="7929563" y="2535238"/>
            <a:ext cx="1071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Jiaozhou</a:t>
            </a:r>
          </a:p>
        </p:txBody>
      </p:sp>
      <p:sp>
        <p:nvSpPr>
          <p:cNvPr id="52" name="TextBox 171"/>
          <p:cNvSpPr txBox="1">
            <a:spLocks noChangeArrowheads="1"/>
          </p:cNvSpPr>
          <p:nvPr/>
        </p:nvSpPr>
        <p:spPr bwMode="auto">
          <a:xfrm>
            <a:off x="7929563" y="3086100"/>
            <a:ext cx="1071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 err="1">
                <a:solidFill>
                  <a:srgbClr val="000000"/>
                </a:solidFill>
              </a:rPr>
              <a:t>Chiangjiang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53" name="TextBox 172"/>
          <p:cNvSpPr txBox="1">
            <a:spLocks noChangeArrowheads="1"/>
          </p:cNvSpPr>
          <p:nvPr/>
        </p:nvSpPr>
        <p:spPr bwMode="auto">
          <a:xfrm>
            <a:off x="7929563" y="3309938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Huangdun </a:t>
            </a:r>
          </a:p>
        </p:txBody>
      </p:sp>
      <p:sp>
        <p:nvSpPr>
          <p:cNvPr id="54" name="TextBox 173"/>
          <p:cNvSpPr txBox="1">
            <a:spLocks noChangeArrowheads="1"/>
          </p:cNvSpPr>
          <p:nvPr/>
        </p:nvSpPr>
        <p:spPr bwMode="auto">
          <a:xfrm>
            <a:off x="7929563" y="3514725"/>
            <a:ext cx="1071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Sanmen</a:t>
            </a:r>
          </a:p>
        </p:txBody>
      </p:sp>
      <p:sp>
        <p:nvSpPr>
          <p:cNvPr id="55" name="TextBox 174"/>
          <p:cNvSpPr txBox="1">
            <a:spLocks noChangeArrowheads="1"/>
          </p:cNvSpPr>
          <p:nvPr/>
        </p:nvSpPr>
        <p:spPr bwMode="auto">
          <a:xfrm>
            <a:off x="7929563" y="4140200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Xiamen</a:t>
            </a:r>
          </a:p>
        </p:txBody>
      </p:sp>
      <p:sp>
        <p:nvSpPr>
          <p:cNvPr id="56" name="TextBox 175"/>
          <p:cNvSpPr txBox="1">
            <a:spLocks noChangeArrowheads="1"/>
          </p:cNvSpPr>
          <p:nvPr/>
        </p:nvSpPr>
        <p:spPr bwMode="auto">
          <a:xfrm>
            <a:off x="7929563" y="4425950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Daya</a:t>
            </a:r>
          </a:p>
        </p:txBody>
      </p:sp>
      <p:sp>
        <p:nvSpPr>
          <p:cNvPr id="57" name="TextBox 176"/>
          <p:cNvSpPr txBox="1">
            <a:spLocks noChangeArrowheads="1"/>
          </p:cNvSpPr>
          <p:nvPr/>
        </p:nvSpPr>
        <p:spPr bwMode="auto">
          <a:xfrm>
            <a:off x="7929563" y="4576763"/>
            <a:ext cx="1071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Zhujiang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5773738" y="6116638"/>
            <a:ext cx="142875" cy="1428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773738" y="5692775"/>
            <a:ext cx="142875" cy="142875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" name="TextBox 110"/>
          <p:cNvSpPr txBox="1">
            <a:spLocks noChangeArrowheads="1"/>
          </p:cNvSpPr>
          <p:nvPr/>
        </p:nvSpPr>
        <p:spPr bwMode="auto">
          <a:xfrm>
            <a:off x="3201988" y="5402263"/>
            <a:ext cx="25130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>
                <a:solidFill>
                  <a:srgbClr val="000000"/>
                </a:solidFill>
              </a:rPr>
              <a:t>Worsen High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Worsen Low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No Change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Improve Low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Improve High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Unknown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5773738" y="5473700"/>
            <a:ext cx="142875" cy="1428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773738" y="5897563"/>
            <a:ext cx="142875" cy="1428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3738" y="6321425"/>
            <a:ext cx="142875" cy="1428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773738" y="6540500"/>
            <a:ext cx="142875" cy="14287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" name="TextBox 87"/>
          <p:cNvSpPr txBox="1">
            <a:spLocks noChangeArrowheads="1"/>
          </p:cNvSpPr>
          <p:nvPr/>
        </p:nvSpPr>
        <p:spPr bwMode="auto">
          <a:xfrm>
            <a:off x="6059488" y="5402263"/>
            <a:ext cx="2513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Bad</a:t>
            </a:r>
          </a:p>
          <a:p>
            <a:r>
              <a:rPr lang="en-US" sz="1400" b="0">
                <a:solidFill>
                  <a:srgbClr val="000000"/>
                </a:solidFill>
              </a:rPr>
              <a:t>Poor</a:t>
            </a:r>
          </a:p>
          <a:p>
            <a:r>
              <a:rPr lang="en-US" sz="1400" b="0">
                <a:solidFill>
                  <a:srgbClr val="000000"/>
                </a:solidFill>
              </a:rPr>
              <a:t>Moderate</a:t>
            </a:r>
          </a:p>
          <a:p>
            <a:r>
              <a:rPr lang="en-US" sz="1400" b="0">
                <a:solidFill>
                  <a:srgbClr val="000000"/>
                </a:solidFill>
              </a:rPr>
              <a:t>Good</a:t>
            </a:r>
          </a:p>
          <a:p>
            <a:r>
              <a:rPr lang="en-US" sz="1400" b="0">
                <a:solidFill>
                  <a:srgbClr val="000000"/>
                </a:solidFill>
              </a:rPr>
              <a:t>High </a:t>
            </a:r>
          </a:p>
          <a:p>
            <a:r>
              <a:rPr lang="en-US" sz="1400" b="0">
                <a:solidFill>
                  <a:srgbClr val="000000"/>
                </a:solidFill>
              </a:rPr>
              <a:t>Unknown or Not Applicable</a:t>
            </a:r>
          </a:p>
        </p:txBody>
      </p:sp>
      <p:cxnSp>
        <p:nvCxnSpPr>
          <p:cNvPr id="66" name="Straight Connector 143"/>
          <p:cNvCxnSpPr>
            <a:cxnSpLocks noChangeShapeType="1"/>
          </p:cNvCxnSpPr>
          <p:nvPr/>
        </p:nvCxnSpPr>
        <p:spPr bwMode="auto">
          <a:xfrm rot="5400000" flipH="1" flipV="1">
            <a:off x="5607843" y="1393032"/>
            <a:ext cx="50006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7" name="Oval 66"/>
          <p:cNvSpPr/>
          <p:nvPr/>
        </p:nvSpPr>
        <p:spPr bwMode="auto">
          <a:xfrm>
            <a:off x="3298825" y="3584575"/>
            <a:ext cx="168275" cy="1682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933700" y="6086475"/>
            <a:ext cx="142875" cy="142875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933700" y="5662613"/>
            <a:ext cx="142875" cy="142875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TextBox 147"/>
          <p:cNvSpPr txBox="1">
            <a:spLocks noChangeArrowheads="1"/>
          </p:cNvSpPr>
          <p:nvPr/>
        </p:nvSpPr>
        <p:spPr bwMode="auto">
          <a:xfrm>
            <a:off x="361950" y="5384800"/>
            <a:ext cx="2514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0">
                <a:solidFill>
                  <a:srgbClr val="000000"/>
                </a:solidFill>
              </a:rPr>
              <a:t>High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Moderate High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Moderate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Moderate Low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Low or No Problem</a:t>
            </a:r>
          </a:p>
          <a:p>
            <a:pPr algn="r"/>
            <a:r>
              <a:rPr lang="en-US" sz="1400" b="0">
                <a:solidFill>
                  <a:srgbClr val="000000"/>
                </a:solidFill>
              </a:rPr>
              <a:t>Unknown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2933700" y="5456238"/>
            <a:ext cx="142875" cy="1428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933700" y="5867400"/>
            <a:ext cx="142875" cy="1428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933700" y="6303963"/>
            <a:ext cx="142875" cy="142875"/>
          </a:xfrm>
          <a:prstGeom prst="ellipse">
            <a:avLst/>
          </a:prstGeom>
          <a:solidFill>
            <a:srgbClr val="0066FF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933700" y="6523038"/>
            <a:ext cx="142875" cy="14287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7518400" y="5703888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(WFD)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857456" y="2232025"/>
            <a:ext cx="5162551" cy="2468563"/>
            <a:chOff x="2857487" y="2232061"/>
            <a:chExt cx="5163227" cy="2469175"/>
          </a:xfrm>
        </p:grpSpPr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2857487" y="2232061"/>
              <a:ext cx="4572600" cy="2469175"/>
              <a:chOff x="2857487" y="2232061"/>
              <a:chExt cx="4572600" cy="2469175"/>
            </a:xfrm>
          </p:grpSpPr>
          <p:sp>
            <p:nvSpPr>
              <p:cNvPr id="83" name="Oval 74"/>
              <p:cNvSpPr/>
              <p:nvPr/>
            </p:nvSpPr>
            <p:spPr bwMode="auto">
              <a:xfrm>
                <a:off x="6810881" y="2343214"/>
                <a:ext cx="619206" cy="45572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6358385" y="4072430"/>
                <a:ext cx="857362" cy="628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57487" y="2232061"/>
                <a:ext cx="2881690" cy="230879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pt-PT" sz="2400" b="0" dirty="0">
                    <a:solidFill>
                      <a:srgbClr val="000000"/>
                    </a:solidFill>
                    <a:latin typeface="Arial" pitchFamily="34" charset="0"/>
                  </a:rPr>
                  <a:t>Top-down control shellfish aquaculture</a:t>
                </a:r>
              </a:p>
              <a:p>
                <a:pPr algn="ctr">
                  <a:defRPr/>
                </a:pPr>
                <a:r>
                  <a:rPr lang="zh-CN" altLang="en-US" sz="2400" b="0" dirty="0">
                    <a:solidFill>
                      <a:srgbClr val="000000"/>
                    </a:solidFill>
                    <a:latin typeface="Arial" pitchFamily="34" charset="0"/>
                  </a:rPr>
                  <a:t>贝类养殖的下行控制效应</a:t>
                </a:r>
                <a:endParaRPr lang="en-US" altLang="zh-CN" sz="2400" b="0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ctr">
                  <a:defRPr/>
                </a:pPr>
                <a:endParaRPr lang="en-US" sz="2400" b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86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5739106" y="2571744"/>
                <a:ext cx="1071570" cy="272104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7" name="Straight Arrow Connector 80"/>
              <p:cNvCxnSpPr>
                <a:cxnSpLocks noChangeShapeType="1"/>
                <a:endCxn id="84" idx="2"/>
              </p:cNvCxnSpPr>
              <p:nvPr/>
            </p:nvCxnSpPr>
            <p:spPr bwMode="auto">
              <a:xfrm>
                <a:off x="5715008" y="4000504"/>
                <a:ext cx="642942" cy="386085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8" name="Group 98"/>
            <p:cNvGrpSpPr>
              <a:grpSpLocks/>
            </p:cNvGrpSpPr>
            <p:nvPr/>
          </p:nvGrpSpPr>
          <p:grpSpPr bwMode="auto">
            <a:xfrm>
              <a:off x="7718756" y="2357430"/>
              <a:ext cx="301958" cy="2286016"/>
              <a:chOff x="7718756" y="2357430"/>
              <a:chExt cx="301958" cy="2286016"/>
            </a:xfrm>
          </p:grpSpPr>
          <p:sp>
            <p:nvSpPr>
              <p:cNvPr id="79" name="5-Point Star 78"/>
              <p:cNvSpPr/>
              <p:nvPr/>
            </p:nvSpPr>
            <p:spPr bwMode="auto">
              <a:xfrm>
                <a:off x="7734926" y="2357505"/>
                <a:ext cx="285788" cy="214365"/>
              </a:xfrm>
              <a:prstGeom prst="star5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5-Point Star 79"/>
              <p:cNvSpPr/>
              <p:nvPr/>
            </p:nvSpPr>
            <p:spPr bwMode="auto">
              <a:xfrm>
                <a:off x="7730164" y="2552815"/>
                <a:ext cx="285788" cy="214366"/>
              </a:xfrm>
              <a:prstGeom prst="star5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5-Point Star 80"/>
              <p:cNvSpPr/>
              <p:nvPr/>
            </p:nvSpPr>
            <p:spPr bwMode="auto">
              <a:xfrm>
                <a:off x="7723813" y="4429706"/>
                <a:ext cx="285788" cy="214366"/>
              </a:xfrm>
              <a:prstGeom prst="star5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2" name="5-Point Star 81"/>
              <p:cNvSpPr/>
              <p:nvPr/>
            </p:nvSpPr>
            <p:spPr bwMode="auto">
              <a:xfrm>
                <a:off x="7719049" y="4143885"/>
                <a:ext cx="285788" cy="214366"/>
              </a:xfrm>
              <a:prstGeom prst="star5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4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88" name="TextBox 85"/>
          <p:cNvSpPr txBox="1">
            <a:spLocks noChangeArrowheads="1"/>
          </p:cNvSpPr>
          <p:nvPr/>
        </p:nvSpPr>
        <p:spPr bwMode="auto">
          <a:xfrm>
            <a:off x="468313" y="620713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>
                <a:solidFill>
                  <a:srgbClr val="000000"/>
                </a:solidFill>
              </a:rPr>
              <a:t>压力                状态                 反馈               </a:t>
            </a:r>
            <a:r>
              <a:rPr lang="en-US" altLang="zh-CN" sz="2400" b="0">
                <a:solidFill>
                  <a:srgbClr val="000000"/>
                </a:solidFill>
              </a:rPr>
              <a:t>ASSETS</a:t>
            </a:r>
            <a:r>
              <a:rPr lang="zh-CN" altLang="en-US" sz="2400" b="0">
                <a:solidFill>
                  <a:srgbClr val="000000"/>
                </a:solidFill>
              </a:rPr>
              <a:t>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2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072342" cy="5715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Eutrophication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Stages of environmental degradation</a:t>
            </a:r>
            <a:endParaRPr lang="en-US" sz="2400" dirty="0" smtClean="0"/>
          </a:p>
        </p:txBody>
      </p:sp>
      <p:pic>
        <p:nvPicPr>
          <p:cNvPr id="9" name="Picture 8" descr="Fig 1a nuts_shi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67" y="2071678"/>
            <a:ext cx="8428037" cy="30305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5958" name="Rectangle 24"/>
          <p:cNvSpPr>
            <a:spLocks noChangeArrowheads="1"/>
          </p:cNvSpPr>
          <p:nvPr/>
        </p:nvSpPr>
        <p:spPr bwMode="auto">
          <a:xfrm>
            <a:off x="0" y="6429396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CC"/>
                </a:solidFill>
                <a:hlinkClick r:id="rId4"/>
              </a:rPr>
              <a:t>http://www.eutro.us</a:t>
            </a:r>
            <a:r>
              <a:rPr lang="en-US" b="0" dirty="0">
                <a:solidFill>
                  <a:srgbClr val="0000CC"/>
                </a:solidFill>
              </a:rPr>
              <a:t>       </a:t>
            </a:r>
            <a:r>
              <a:rPr lang="en-US" b="0" dirty="0">
                <a:solidFill>
                  <a:srgbClr val="0000CC"/>
                </a:solidFill>
                <a:hlinkClick r:id="rId5"/>
              </a:rPr>
              <a:t>http://www.eutro.org/register</a:t>
            </a:r>
            <a:r>
              <a:rPr lang="en-US" b="0" dirty="0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125959" name="Rectangle 10"/>
          <p:cNvSpPr>
            <a:spLocks noChangeArrowheads="1"/>
          </p:cNvSpPr>
          <p:nvPr/>
        </p:nvSpPr>
        <p:spPr bwMode="auto">
          <a:xfrm>
            <a:off x="257176" y="5988626"/>
            <a:ext cx="8672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b="0" dirty="0" err="1">
                <a:solidFill>
                  <a:srgbClr val="0000CC"/>
                </a:solidFill>
              </a:rPr>
              <a:t>From</a:t>
            </a:r>
            <a:r>
              <a:rPr lang="pt-PT" b="0" dirty="0">
                <a:solidFill>
                  <a:srgbClr val="0000CC"/>
                </a:solidFill>
              </a:rPr>
              <a:t>: </a:t>
            </a:r>
            <a:r>
              <a:rPr lang="pt-PT" b="0" dirty="0" err="1">
                <a:solidFill>
                  <a:srgbClr val="0000CC"/>
                </a:solidFill>
              </a:rPr>
              <a:t>Bricker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et</a:t>
            </a:r>
            <a:r>
              <a:rPr lang="pt-PT" b="0" dirty="0">
                <a:solidFill>
                  <a:srgbClr val="0000CC"/>
                </a:solidFill>
              </a:rPr>
              <a:t> al.2007. </a:t>
            </a:r>
            <a:r>
              <a:rPr lang="pt-PT" b="0" dirty="0" err="1">
                <a:solidFill>
                  <a:srgbClr val="0000CC"/>
                </a:solidFill>
              </a:rPr>
              <a:t>National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Estuarine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Eutrophication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>
                <a:solidFill>
                  <a:srgbClr val="0000CC"/>
                </a:solidFill>
              </a:rPr>
              <a:t>Assessment</a:t>
            </a:r>
            <a:r>
              <a:rPr lang="pt-PT" b="0" dirty="0">
                <a:solidFill>
                  <a:srgbClr val="0000CC"/>
                </a:solidFill>
              </a:rPr>
              <a:t> </a:t>
            </a:r>
            <a:r>
              <a:rPr lang="pt-PT" b="0" dirty="0" err="1" smtClean="0">
                <a:solidFill>
                  <a:srgbClr val="0000CC"/>
                </a:solidFill>
              </a:rPr>
              <a:t>Update</a:t>
            </a:r>
            <a:endParaRPr lang="pt-PT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Cyanobacteria</a:t>
            </a:r>
            <a:r>
              <a:rPr lang="en-US" sz="3600" dirty="0" smtClean="0"/>
              <a:t> bloom – Potomac estuary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27784" y="6944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1" dirty="0" err="1" smtClean="0">
                <a:solidFill>
                  <a:srgbClr val="000000"/>
                </a:solidFill>
              </a:rPr>
              <a:t>Nitzchia</a:t>
            </a:r>
            <a:r>
              <a:rPr lang="en-US" sz="3600" b="0" i="1" dirty="0" smtClean="0">
                <a:solidFill>
                  <a:srgbClr val="000000"/>
                </a:solidFill>
              </a:rPr>
              <a:t> </a:t>
            </a:r>
            <a:r>
              <a:rPr lang="en-US" sz="3600" b="0" i="1" dirty="0" err="1" smtClean="0">
                <a:solidFill>
                  <a:srgbClr val="000000"/>
                </a:solidFill>
              </a:rPr>
              <a:t>bicapitata</a:t>
            </a:r>
            <a:endParaRPr lang="en-US" sz="3600" b="0" dirty="0">
              <a:solidFill>
                <a:srgbClr val="000000"/>
              </a:solidFill>
            </a:endParaRPr>
          </a:p>
        </p:txBody>
      </p:sp>
      <p:pic>
        <p:nvPicPr>
          <p:cNvPr id="8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765175"/>
            <a:ext cx="9144000" cy="608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273496" y="5805264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 dirty="0">
                <a:solidFill>
                  <a:srgbClr val="FFFFFF"/>
                </a:solidFill>
                <a:latin typeface="Arial"/>
              </a:rPr>
              <a:t>This dense bloom of </a:t>
            </a:r>
            <a:r>
              <a:rPr lang="en-US" altLang="en-US" sz="2000" b="0" dirty="0" err="1">
                <a:solidFill>
                  <a:srgbClr val="FFFFFF"/>
                </a:solidFill>
                <a:latin typeface="Arial"/>
              </a:rPr>
              <a:t>cyanobacteria</a:t>
            </a:r>
            <a:r>
              <a:rPr lang="en-US" altLang="en-US" sz="2000" b="0" dirty="0">
                <a:solidFill>
                  <a:srgbClr val="FFFFFF"/>
                </a:solidFill>
                <a:latin typeface="Arial"/>
              </a:rPr>
              <a:t> (blue-green algae) occurred in the Potomac River estuary downstream of Washington, D.C. Photo courtesy of W. Bennett USGS.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Management relevance – </a:t>
            </a:r>
            <a:r>
              <a:rPr lang="en-US" sz="2800" dirty="0" err="1" smtClean="0"/>
              <a:t>macroalgal</a:t>
            </a:r>
            <a:r>
              <a:rPr lang="en-US" sz="2800" dirty="0" smtClean="0"/>
              <a:t> bloom, Florida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27784" y="6944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1" dirty="0" err="1" smtClean="0">
                <a:solidFill>
                  <a:srgbClr val="000000"/>
                </a:solidFill>
              </a:rPr>
              <a:t>Nitzchia</a:t>
            </a:r>
            <a:r>
              <a:rPr lang="en-US" sz="3600" b="0" i="1" dirty="0" smtClean="0">
                <a:solidFill>
                  <a:srgbClr val="000000"/>
                </a:solidFill>
              </a:rPr>
              <a:t> </a:t>
            </a:r>
            <a:r>
              <a:rPr lang="en-US" sz="3600" b="0" i="1" dirty="0" err="1" smtClean="0">
                <a:solidFill>
                  <a:srgbClr val="000000"/>
                </a:solidFill>
              </a:rPr>
              <a:t>bicapitata</a:t>
            </a:r>
            <a:endParaRPr lang="en-US" sz="3600" b="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768654"/>
            <a:ext cx="8964488" cy="5972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764704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0" dirty="0" smtClean="0">
                <a:solidFill>
                  <a:srgbClr val="FFFFFF"/>
                </a:solidFill>
                <a:latin typeface="Arial"/>
              </a:rPr>
              <a:t>In Florida Bay, this seaweed bloom smothered </a:t>
            </a:r>
            <a:r>
              <a:rPr lang="en-US" altLang="en-US" b="0" dirty="0" err="1" smtClean="0">
                <a:solidFill>
                  <a:srgbClr val="FFFFFF"/>
                </a:solidFill>
                <a:latin typeface="Arial"/>
              </a:rPr>
              <a:t>seagrasses</a:t>
            </a:r>
            <a:r>
              <a:rPr lang="en-US" altLang="en-US" b="0" dirty="0" smtClean="0">
                <a:solidFill>
                  <a:srgbClr val="FFFFFF"/>
                </a:solidFill>
                <a:latin typeface="Arial"/>
              </a:rPr>
              <a:t>, leading to disappearance of SAV. Brian </a:t>
            </a:r>
            <a:r>
              <a:rPr lang="en-US" altLang="en-US" b="0" dirty="0" err="1">
                <a:solidFill>
                  <a:srgbClr val="FFFFFF"/>
                </a:solidFill>
                <a:latin typeface="Arial"/>
              </a:rPr>
              <a:t>Lapointe</a:t>
            </a:r>
            <a:r>
              <a:rPr lang="en-US" altLang="en-US" b="0" dirty="0">
                <a:solidFill>
                  <a:srgbClr val="FFFFFF"/>
                </a:solidFill>
                <a:latin typeface="Arial"/>
              </a:rPr>
              <a:t>, Harbor Branch Oceanographic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>
          <a:xfrm>
            <a:off x="642938" y="-18054"/>
            <a:ext cx="7772400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Management relevance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657255" y="6429396"/>
            <a:ext cx="8201025" cy="4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These </a:t>
            </a:r>
            <a:r>
              <a:rPr lang="en-US" dirty="0" err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macroalgal</a:t>
            </a:r>
            <a:r>
              <a:rPr lang="en-US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 blooms have occurred annually for the last five years </a:t>
            </a:r>
            <a:endParaRPr lang="en-US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4581" name="Rectangle 17"/>
          <p:cNvSpPr>
            <a:spLocks noChangeArrowheads="1"/>
          </p:cNvSpPr>
          <p:nvPr/>
        </p:nvSpPr>
        <p:spPr bwMode="auto">
          <a:xfrm>
            <a:off x="1259632" y="642918"/>
            <a:ext cx="6602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Ulva</a:t>
            </a:r>
            <a:r>
              <a:rPr lang="en-US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prolifera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Jiaozhou</a:t>
            </a:r>
            <a:r>
              <a:rPr lang="en-US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Bay, NE China, 2008</a:t>
            </a:r>
            <a:endParaRPr lang="en-US" sz="24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47738" y="4941888"/>
            <a:ext cx="152926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0" dirty="0" smtClean="0">
                <a:solidFill>
                  <a:srgbClr val="FFFFFF"/>
                </a:solidFill>
              </a:rPr>
              <a:t>Chlorophyll </a:t>
            </a:r>
            <a:r>
              <a:rPr lang="en-US" b="0" i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462838" y="4908550"/>
            <a:ext cx="1077912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0">
                <a:solidFill>
                  <a:srgbClr val="FFFFFF"/>
                </a:solidFill>
              </a:rPr>
              <a:t>(mg m</a:t>
            </a:r>
            <a:r>
              <a:rPr lang="en-US" b="0" baseline="30000">
                <a:solidFill>
                  <a:srgbClr val="FFFFFF"/>
                </a:solidFill>
              </a:rPr>
              <a:t>-3</a:t>
            </a:r>
            <a:r>
              <a:rPr lang="en-US" b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8" name="Qingdao eutro 576x324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33" y="1196752"/>
            <a:ext cx="9011287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ASSETS screening model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71472" y="6453188"/>
            <a:ext cx="8532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08000"/>
                </a:solidFill>
              </a:rPr>
              <a:t>A second generation framework for </a:t>
            </a:r>
            <a:r>
              <a:rPr lang="en-US" sz="2000" dirty="0" err="1" smtClean="0">
                <a:solidFill>
                  <a:srgbClr val="408000"/>
                </a:solidFill>
              </a:rPr>
              <a:t>eutrophication</a:t>
            </a:r>
            <a:r>
              <a:rPr lang="en-US" sz="2000" dirty="0" smtClean="0">
                <a:solidFill>
                  <a:srgbClr val="408000"/>
                </a:solidFill>
              </a:rPr>
              <a:t> assessment.</a:t>
            </a:r>
            <a:endParaRPr lang="en-US" sz="2000" dirty="0">
              <a:solidFill>
                <a:srgbClr val="408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57232"/>
            <a:ext cx="90043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ASSETS Influencing Factors (Pressure)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14282" y="607870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08000"/>
                </a:solidFill>
              </a:rPr>
              <a:t>Bricker, S.B., Ferreira, J.G. &amp; </a:t>
            </a:r>
            <a:r>
              <a:rPr lang="en-US" sz="2000" dirty="0" err="1" smtClean="0">
                <a:solidFill>
                  <a:srgbClr val="408000"/>
                </a:solidFill>
              </a:rPr>
              <a:t>Simas</a:t>
            </a:r>
            <a:r>
              <a:rPr lang="en-US" sz="2000" dirty="0" smtClean="0">
                <a:solidFill>
                  <a:srgbClr val="408000"/>
                </a:solidFill>
              </a:rPr>
              <a:t>, T. - An Integrated Methodology for Assessment of Estuarine </a:t>
            </a:r>
            <a:r>
              <a:rPr lang="en-US" sz="2000" dirty="0" err="1" smtClean="0">
                <a:solidFill>
                  <a:srgbClr val="408000"/>
                </a:solidFill>
              </a:rPr>
              <a:t>Trophic</a:t>
            </a:r>
            <a:r>
              <a:rPr lang="en-US" sz="2000" dirty="0" smtClean="0">
                <a:solidFill>
                  <a:srgbClr val="408000"/>
                </a:solidFill>
              </a:rPr>
              <a:t> Status. Ecol. </a:t>
            </a:r>
            <a:r>
              <a:rPr lang="en-US" sz="2000" dirty="0" err="1" smtClean="0">
                <a:solidFill>
                  <a:srgbClr val="408000"/>
                </a:solidFill>
              </a:rPr>
              <a:t>Modelling</a:t>
            </a:r>
            <a:r>
              <a:rPr lang="en-US" sz="2000" dirty="0" smtClean="0">
                <a:solidFill>
                  <a:srgbClr val="408000"/>
                </a:solidFill>
              </a:rPr>
              <a:t> 169: 39-60.</a:t>
            </a:r>
            <a:endParaRPr lang="en-US" sz="2000" dirty="0">
              <a:solidFill>
                <a:srgbClr val="408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1000108"/>
            <a:ext cx="5105400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FF"/>
              </a:buClr>
            </a:pP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 Calculate </a:t>
            </a:r>
            <a:r>
              <a:rPr lang="en-US" sz="2000" b="0" dirty="0" err="1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sz="2000" b="0" baseline="-25000" dirty="0" err="1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, the expected nutrient concentration due to land based sources (i.e. no ocean sources);</a:t>
            </a:r>
          </a:p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 Calculate </a:t>
            </a:r>
            <a:r>
              <a:rPr lang="en-US" sz="2000" b="0" dirty="0" err="1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sz="2000" b="0" baseline="-25000" dirty="0" err="1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, the expected background nutrient concentration due to the ocean (i.e. no land-based sources);</a:t>
            </a:r>
          </a:p>
          <a:p>
            <a:pPr>
              <a:spcBef>
                <a:spcPct val="50000"/>
              </a:spcBef>
              <a:buClr>
                <a:srgbClr val="CCCCFF"/>
              </a:buClr>
            </a:pP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 Calculate OHI as the ratio of </a:t>
            </a:r>
            <a:r>
              <a:rPr lang="en-US" sz="2000" b="0" dirty="0" err="1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sz="2000" b="0" baseline="-25000" dirty="0" err="1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/(</a:t>
            </a:r>
            <a:r>
              <a:rPr lang="en-US" sz="2000" b="0" dirty="0" err="1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sz="2000" b="0" baseline="-25000" dirty="0" err="1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US" sz="2000" b="0" dirty="0" err="1">
                <a:solidFill>
                  <a:srgbClr val="000000"/>
                </a:solidFill>
                <a:latin typeface="Comic Sans MS" pitchFamily="66" charset="0"/>
              </a:rPr>
              <a:t>+m</a:t>
            </a:r>
            <a:r>
              <a:rPr lang="en-US" sz="2000" b="0" baseline="-25000" dirty="0" err="1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lang="en-US" sz="2000" b="0" dirty="0">
                <a:solidFill>
                  <a:srgbClr val="000000"/>
                </a:solidFill>
                <a:latin typeface="Comic Sans MS" pitchFamily="66" charset="0"/>
              </a:rPr>
              <a:t>);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2000" y="3863958"/>
            <a:ext cx="7772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Equations are based on a simple Vollenweider approach, modified to account for dispersive exchange:</a:t>
            </a:r>
            <a:endParaRPr lang="en-GB" sz="1600" b="0">
              <a:solidFill>
                <a:srgbClr val="000000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781800" y="4791058"/>
          <a:ext cx="1524000" cy="933450"/>
        </p:xfrm>
        <a:graphic>
          <a:graphicData uri="http://schemas.openxmlformats.org/presentationml/2006/ole">
            <p:oleObj spid="_x0000_s2050" r:id="rId4" imgW="787058" imgH="444307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838200" y="4791058"/>
          <a:ext cx="2362200" cy="949325"/>
        </p:xfrm>
        <a:graphic>
          <a:graphicData uri="http://schemas.openxmlformats.org/presentationml/2006/ole">
            <p:oleObj spid="_x0000_s2051" r:id="rId5" imgW="1117115" imgH="444307" progId="Equation.3">
              <p:embed/>
            </p:oleObj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38600" y="4791058"/>
            <a:ext cx="2057400" cy="914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276600" y="5248258"/>
            <a:ext cx="76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134100" y="5248258"/>
            <a:ext cx="609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90600" y="4486258"/>
            <a:ext cx="2286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Anthropogenic inputs</a:t>
            </a:r>
            <a:endParaRPr lang="en-GB" sz="14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934200" y="4486258"/>
            <a:ext cx="1371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Ocean inputs</a:t>
            </a:r>
            <a:endParaRPr lang="en-GB" sz="14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029200" y="4486258"/>
            <a:ext cx="0" cy="685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648200" y="5121258"/>
            <a:ext cx="381000" cy="1619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041900" y="5121258"/>
            <a:ext cx="381000" cy="1619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635500" y="5324458"/>
            <a:ext cx="9271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Estuary</a:t>
            </a:r>
            <a:endParaRPr lang="en-GB" sz="1400" b="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715000" y="1269983"/>
            <a:ext cx="3352800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81000" algn="ctr"/>
                <a:tab pos="2387600" algn="ctr"/>
              </a:tabLst>
            </a:pP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Class	Thresholds</a:t>
            </a:r>
          </a:p>
          <a:p>
            <a:pPr>
              <a:tabLst>
                <a:tab pos="381000" algn="ctr"/>
                <a:tab pos="2387600" algn="ctr"/>
              </a:tabLst>
            </a:pPr>
            <a:endParaRPr lang="en-US" sz="1600" b="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tabLst>
                <a:tab pos="381000" algn="ctr"/>
                <a:tab pos="2387600" algn="ctr"/>
              </a:tabLst>
            </a:pP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Low	</a:t>
            </a:r>
            <a:r>
              <a:rPr lang="en-US" sz="1600" b="0" dirty="0" smtClean="0">
                <a:solidFill>
                  <a:srgbClr val="000000"/>
                </a:solidFill>
                <a:cs typeface="Times New Roman" pitchFamily="18" charset="0"/>
              </a:rPr>
              <a:t>	0 </a:t>
            </a: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to &lt;0.2</a:t>
            </a:r>
          </a:p>
          <a:p>
            <a:pPr>
              <a:tabLst>
                <a:tab pos="381000" algn="ctr"/>
                <a:tab pos="2387600" algn="ctr"/>
              </a:tabLst>
            </a:pP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Moderate low	0.2 to &lt;0.4</a:t>
            </a:r>
          </a:p>
          <a:p>
            <a:pPr>
              <a:tabLst>
                <a:tab pos="381000" algn="ctr"/>
                <a:tab pos="2387600" algn="ctr"/>
              </a:tabLst>
            </a:pP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Moderate	0.4 to &lt; 0.6</a:t>
            </a:r>
          </a:p>
          <a:p>
            <a:pPr>
              <a:tabLst>
                <a:tab pos="381000" algn="ctr"/>
                <a:tab pos="2387600" algn="ctr"/>
              </a:tabLst>
            </a:pP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Moderate high	0.6 to &lt; 0.8</a:t>
            </a:r>
          </a:p>
          <a:p>
            <a:pPr>
              <a:tabLst>
                <a:tab pos="381000" algn="ctr"/>
                <a:tab pos="2387600" algn="ctr"/>
              </a:tabLst>
            </a:pPr>
            <a:r>
              <a:rPr lang="en-US" sz="1600" b="0" dirty="0">
                <a:solidFill>
                  <a:srgbClr val="000000"/>
                </a:solidFill>
                <a:cs typeface="Times New Roman" pitchFamily="18" charset="0"/>
              </a:rPr>
              <a:t>High	&gt;0.8</a:t>
            </a:r>
            <a:endParaRPr lang="en-GB" sz="1600" b="0" dirty="0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5638800" y="1168383"/>
            <a:ext cx="3200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5638800" y="1701783"/>
            <a:ext cx="3200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638800" y="3149583"/>
            <a:ext cx="3200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ASSETS – Assessment of State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22354" y="6286520"/>
            <a:ext cx="782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408000"/>
                </a:solidFill>
              </a:rPr>
              <a:t>Combinatorial matrix for primary and secondary symptoms.</a:t>
            </a:r>
            <a:endParaRPr lang="en-US" sz="2000" dirty="0">
              <a:solidFill>
                <a:srgbClr val="408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9163" y="4327545"/>
            <a:ext cx="1587500" cy="1390650"/>
          </a:xfrm>
          <a:prstGeom prst="rect">
            <a:avLst/>
          </a:prstGeom>
          <a:solidFill>
            <a:srgbClr val="3366FF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89163" y="1374795"/>
            <a:ext cx="1587500" cy="1389063"/>
          </a:xfrm>
          <a:prstGeom prst="rect">
            <a:avLst/>
          </a:prstGeom>
          <a:solidFill>
            <a:srgbClr val="DDDDDD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3500" y="2847995"/>
            <a:ext cx="1587500" cy="1389063"/>
          </a:xfrm>
          <a:prstGeom prst="rect">
            <a:avLst/>
          </a:prstGeom>
          <a:solidFill>
            <a:srgbClr val="DDDDDD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73500" y="1374795"/>
            <a:ext cx="1587500" cy="1389063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559425" y="1374795"/>
            <a:ext cx="1587500" cy="1389063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59425" y="2847995"/>
            <a:ext cx="1587500" cy="1389063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559425" y="4316433"/>
            <a:ext cx="1587500" cy="1389062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87600" y="950933"/>
            <a:ext cx="4560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86116" y="785794"/>
            <a:ext cx="283250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2400" b="0" dirty="0" smtClean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en-GB" sz="2400" b="0" dirty="0" err="1" smtClean="0">
                <a:solidFill>
                  <a:srgbClr val="000000"/>
                </a:solidFill>
                <a:latin typeface="Comic Sans MS" pitchFamily="66" charset="0"/>
              </a:rPr>
              <a:t>utrophic</a:t>
            </a:r>
            <a:r>
              <a:rPr lang="en-GB" sz="2400" b="0" dirty="0" smtClean="0">
                <a:solidFill>
                  <a:srgbClr val="000000"/>
                </a:solidFill>
                <a:latin typeface="Comic Sans MS" pitchFamily="66" charset="0"/>
              </a:rPr>
              <a:t> condition</a:t>
            </a:r>
            <a:endParaRPr lang="en-GB" sz="2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089150" y="1522433"/>
            <a:ext cx="17859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79688" y="1592283"/>
            <a:ext cx="7261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MODERATE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262188" y="1751033"/>
            <a:ext cx="137217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Primary symptoms high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63775" y="1909783"/>
            <a:ext cx="13625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but problems with more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417763" y="2068533"/>
            <a:ext cx="10355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serious secondary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89175" y="2227283"/>
            <a:ext cx="13978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symptoms still not being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651125" y="2386033"/>
            <a:ext cx="5883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expressed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687763" y="1385908"/>
            <a:ext cx="19716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113213" y="1455758"/>
            <a:ext cx="10820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MODERATE HIGH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978275" y="1614508"/>
            <a:ext cx="137217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Primary symptoms high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224338" y="1773258"/>
            <a:ext cx="8912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and substantial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044950" y="1932008"/>
            <a:ext cx="12423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secondary symptoms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214813" y="2090758"/>
            <a:ext cx="91531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becoming more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049713" y="2249508"/>
            <a:ext cx="12327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expressed, indicating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141788" y="2409845"/>
            <a:ext cx="10563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potentially serious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398963" y="2568595"/>
            <a:ext cx="5257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problems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5360988" y="1512908"/>
            <a:ext cx="19716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694363" y="2057420"/>
            <a:ext cx="128400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levels indicate serious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014538" y="2941658"/>
            <a:ext cx="19605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675063" y="3144858"/>
            <a:ext cx="1960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4278313" y="3214708"/>
            <a:ext cx="7261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MODERATE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005263" y="3373458"/>
            <a:ext cx="12743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Level of expression of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995738" y="3532208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eutrophic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4579938" y="3532208"/>
            <a:ext cx="7373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conditions is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337050" y="3690958"/>
            <a:ext cx="6091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substantial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5384800" y="2971820"/>
            <a:ext cx="1960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360988" y="4346595"/>
            <a:ext cx="1958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040438" y="5527695"/>
            <a:ext cx="57387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conditions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687763" y="4322783"/>
            <a:ext cx="1960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937000" y="5503883"/>
            <a:ext cx="13946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in causing the conditions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2027238" y="4613295"/>
            <a:ext cx="19605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2854325" y="4681558"/>
            <a:ext cx="29174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LOW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357438" y="4840308"/>
            <a:ext cx="12743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Level of expression of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2347913" y="4999058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eutrophic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2932113" y="4999058"/>
            <a:ext cx="7373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conditions is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2776538" y="5159395"/>
            <a:ext cx="4424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minimal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2189163" y="2854345"/>
            <a:ext cx="1587500" cy="1389063"/>
          </a:xfrm>
          <a:prstGeom prst="rect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89163" y="4327545"/>
            <a:ext cx="1587500" cy="1390650"/>
          </a:xfrm>
          <a:prstGeom prst="rect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3873500" y="4322783"/>
            <a:ext cx="1587500" cy="1389062"/>
          </a:xfrm>
          <a:prstGeom prst="rect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2189163" y="5826145"/>
            <a:ext cx="1485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3973513" y="5826145"/>
            <a:ext cx="1387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657850" y="5826145"/>
            <a:ext cx="1487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405063" y="5826145"/>
            <a:ext cx="11731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2525713" y="5895995"/>
            <a:ext cx="8928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Low secondary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2689225" y="6054745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3925888" y="5826145"/>
            <a:ext cx="14906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4044950" y="5895995"/>
            <a:ext cx="11974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Moderate secondary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4367213" y="6054745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5800725" y="5846783"/>
            <a:ext cx="12017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5919788" y="5916633"/>
            <a:ext cx="9217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High secondary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6097588" y="607538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1957388" y="5676920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2076450" y="574518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3621088" y="5678508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741738" y="574677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5310188" y="5678508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5430838" y="574677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7083425" y="5691208"/>
            <a:ext cx="3159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7202488" y="5759470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 rot="16200000">
            <a:off x="1416477" y="4865514"/>
            <a:ext cx="7325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Low primary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 rot="16200000">
            <a:off x="1649767" y="486313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 rot="16200000">
            <a:off x="1296113" y="3478039"/>
            <a:ext cx="10018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Moderate primary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 rot="16200000">
            <a:off x="1664055" y="3469308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 rot="16200000">
            <a:off x="1405225" y="1957214"/>
            <a:ext cx="7614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High primary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 rot="16200000">
            <a:off x="1656117" y="195483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>
            <a:off x="2076450" y="4402158"/>
            <a:ext cx="1588" cy="128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Line 78"/>
          <p:cNvSpPr>
            <a:spLocks noChangeShapeType="1"/>
          </p:cNvSpPr>
          <p:nvPr/>
        </p:nvSpPr>
        <p:spPr bwMode="auto">
          <a:xfrm>
            <a:off x="2076450" y="2941658"/>
            <a:ext cx="1588" cy="1189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1841500" y="4160858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1962150" y="422912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1841500" y="2681308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1962150" y="274957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" name="Line 83"/>
          <p:cNvSpPr>
            <a:spLocks noChangeShapeType="1"/>
          </p:cNvSpPr>
          <p:nvPr/>
        </p:nvSpPr>
        <p:spPr bwMode="auto">
          <a:xfrm>
            <a:off x="2076450" y="1504970"/>
            <a:ext cx="1588" cy="1189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941513" y="1257320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2060575" y="132558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" name="Rectangle 86"/>
          <p:cNvSpPr>
            <a:spLocks noChangeArrowheads="1"/>
          </p:cNvSpPr>
          <p:nvPr/>
        </p:nvSpPr>
        <p:spPr bwMode="auto">
          <a:xfrm>
            <a:off x="2189163" y="1374795"/>
            <a:ext cx="1587500" cy="1389063"/>
          </a:xfrm>
          <a:prstGeom prst="rect">
            <a:avLst/>
          </a:prstGeom>
          <a:solidFill>
            <a:srgbClr val="FF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3873500" y="2847995"/>
            <a:ext cx="1587500" cy="1389063"/>
          </a:xfrm>
          <a:prstGeom prst="rect">
            <a:avLst/>
          </a:prstGeom>
          <a:solidFill>
            <a:srgbClr val="FF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>
            <a:off x="3873500" y="1374795"/>
            <a:ext cx="1587500" cy="1389063"/>
          </a:xfrm>
          <a:prstGeom prst="rect">
            <a:avLst/>
          </a:prstGeom>
          <a:solidFill>
            <a:srgbClr val="FF99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" name="Rectangle 89"/>
          <p:cNvSpPr>
            <a:spLocks noChangeArrowheads="1"/>
          </p:cNvSpPr>
          <p:nvPr/>
        </p:nvSpPr>
        <p:spPr bwMode="auto">
          <a:xfrm>
            <a:off x="5559425" y="1374795"/>
            <a:ext cx="1587500" cy="1389063"/>
          </a:xfrm>
          <a:prstGeom prst="rect">
            <a:avLst/>
          </a:prstGeom>
          <a:solidFill>
            <a:srgbClr val="FF00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" name="Rectangle 90"/>
          <p:cNvSpPr>
            <a:spLocks noChangeArrowheads="1"/>
          </p:cNvSpPr>
          <p:nvPr/>
        </p:nvSpPr>
        <p:spPr bwMode="auto">
          <a:xfrm>
            <a:off x="5562600" y="2835295"/>
            <a:ext cx="1587500" cy="1389063"/>
          </a:xfrm>
          <a:prstGeom prst="rect">
            <a:avLst/>
          </a:prstGeom>
          <a:solidFill>
            <a:srgbClr val="FF00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5559425" y="4316433"/>
            <a:ext cx="1587500" cy="1389062"/>
          </a:xfrm>
          <a:prstGeom prst="rect">
            <a:avLst/>
          </a:prstGeom>
          <a:solidFill>
            <a:srgbClr val="FF99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2387600" y="950933"/>
            <a:ext cx="4560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2089150" y="1522433"/>
            <a:ext cx="17859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2579688" y="1592283"/>
            <a:ext cx="7261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2262188" y="1751033"/>
            <a:ext cx="137217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Primary symptoms high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2263775" y="1909783"/>
            <a:ext cx="13625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but problems with more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2417763" y="2068533"/>
            <a:ext cx="10355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serious secondary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2244725" y="2227283"/>
            <a:ext cx="13978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 dirty="0">
                <a:solidFill>
                  <a:srgbClr val="0000FF"/>
                </a:solidFill>
              </a:rPr>
              <a:t>symptoms still not being </a:t>
            </a:r>
            <a:endParaRPr lang="en-GB" sz="2000" b="0" dirty="0">
              <a:solidFill>
                <a:srgbClr val="0000FF"/>
              </a:solidFill>
            </a:endParaRPr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2651125" y="2386033"/>
            <a:ext cx="5883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expressed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02" name="Rectangle 100"/>
          <p:cNvSpPr>
            <a:spLocks noChangeArrowheads="1"/>
          </p:cNvSpPr>
          <p:nvPr/>
        </p:nvSpPr>
        <p:spPr bwMode="auto">
          <a:xfrm>
            <a:off x="3687763" y="1385908"/>
            <a:ext cx="19716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4113213" y="1455758"/>
            <a:ext cx="10820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MODERATE HIGH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04" name="Rectangle 102"/>
          <p:cNvSpPr>
            <a:spLocks noChangeArrowheads="1"/>
          </p:cNvSpPr>
          <p:nvPr/>
        </p:nvSpPr>
        <p:spPr bwMode="auto">
          <a:xfrm>
            <a:off x="3978275" y="1614508"/>
            <a:ext cx="137217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Primary symptoms high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4224338" y="1773258"/>
            <a:ext cx="8912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and substantial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4044950" y="1932008"/>
            <a:ext cx="12423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secondary symptoms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4214813" y="2090758"/>
            <a:ext cx="91531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becoming more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4049713" y="2249508"/>
            <a:ext cx="12327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expressed, indicating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09" name="Rectangle 107"/>
          <p:cNvSpPr>
            <a:spLocks noChangeArrowheads="1"/>
          </p:cNvSpPr>
          <p:nvPr/>
        </p:nvSpPr>
        <p:spPr bwMode="auto">
          <a:xfrm>
            <a:off x="4141788" y="2409845"/>
            <a:ext cx="10563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potentially serious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4398963" y="2568595"/>
            <a:ext cx="5257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problems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5360988" y="1512908"/>
            <a:ext cx="19716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5694363" y="2057420"/>
            <a:ext cx="128400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levels indicate serious </a:t>
            </a:r>
            <a:endParaRPr lang="en-GB" sz="2000" b="0">
              <a:solidFill>
                <a:srgbClr val="FFFFFF"/>
              </a:solidFill>
            </a:endParaRP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5751515" y="1581171"/>
            <a:ext cx="1177925" cy="933451"/>
            <a:chOff x="3623" y="1034"/>
            <a:chExt cx="742" cy="588"/>
          </a:xfrm>
        </p:grpSpPr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3893" y="1034"/>
              <a:ext cx="20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HIGH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678" y="1134"/>
              <a:ext cx="6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High primary and 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623" y="1234"/>
              <a:ext cx="74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secondary symptom 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3733" y="1435"/>
              <a:ext cx="52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eutrophication 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3824" y="1535"/>
              <a:ext cx="33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problems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3893" y="1034"/>
              <a:ext cx="20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HIGH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3678" y="1134"/>
              <a:ext cx="6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High primary and 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3623" y="1234"/>
              <a:ext cx="74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secondary symptom 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3733" y="1435"/>
              <a:ext cx="52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eutrophication 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3824" y="1535"/>
              <a:ext cx="33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problems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</p:grpSp>
      <p:sp>
        <p:nvSpPr>
          <p:cNvPr id="124" name="Rectangle 122"/>
          <p:cNvSpPr>
            <a:spLocks noChangeArrowheads="1"/>
          </p:cNvSpPr>
          <p:nvPr/>
        </p:nvSpPr>
        <p:spPr bwMode="auto">
          <a:xfrm>
            <a:off x="2014538" y="2941658"/>
            <a:ext cx="19605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" name="Rectangle 123"/>
          <p:cNvSpPr>
            <a:spLocks noChangeArrowheads="1"/>
          </p:cNvSpPr>
          <p:nvPr/>
        </p:nvSpPr>
        <p:spPr bwMode="auto">
          <a:xfrm>
            <a:off x="3675063" y="3144858"/>
            <a:ext cx="1960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4278313" y="3214708"/>
            <a:ext cx="7261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4005263" y="3373458"/>
            <a:ext cx="12743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Level of expression of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3995738" y="3532208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eutrophic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4579938" y="3532208"/>
            <a:ext cx="7373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conditions is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30" name="Rectangle 128"/>
          <p:cNvSpPr>
            <a:spLocks noChangeArrowheads="1"/>
          </p:cNvSpPr>
          <p:nvPr/>
        </p:nvSpPr>
        <p:spPr bwMode="auto">
          <a:xfrm>
            <a:off x="4337050" y="3690958"/>
            <a:ext cx="6091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substantial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131" name="Rectangle 129"/>
          <p:cNvSpPr>
            <a:spLocks noChangeArrowheads="1"/>
          </p:cNvSpPr>
          <p:nvPr/>
        </p:nvSpPr>
        <p:spPr bwMode="auto">
          <a:xfrm>
            <a:off x="5384800" y="2971820"/>
            <a:ext cx="1960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6161088" y="3040083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HIGH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5734050" y="3200420"/>
            <a:ext cx="116859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Substantial levels of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5734050" y="3359170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eutrophic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6318250" y="3359170"/>
            <a:ext cx="6091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conditions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5613400" y="3517920"/>
            <a:ext cx="5177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occuring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153150" y="3517920"/>
            <a:ext cx="9217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 with secondary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5722938" y="3676670"/>
            <a:ext cx="11926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symptoms indicating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5819775" y="3835420"/>
            <a:ext cx="9730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serious problems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6161088" y="3040083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HIGH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734050" y="3200420"/>
            <a:ext cx="116859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Substantial levels of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734050" y="3359170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eutrophic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318250" y="3359170"/>
            <a:ext cx="6091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conditions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5613400" y="3517920"/>
            <a:ext cx="5177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occuring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5" name="Rectangle 145"/>
          <p:cNvSpPr>
            <a:spLocks noChangeArrowheads="1"/>
          </p:cNvSpPr>
          <p:nvPr/>
        </p:nvSpPr>
        <p:spPr bwMode="auto">
          <a:xfrm>
            <a:off x="5722938" y="3676670"/>
            <a:ext cx="11926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symptoms indicating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6" name="Rectangle 146"/>
          <p:cNvSpPr>
            <a:spLocks noChangeArrowheads="1"/>
          </p:cNvSpPr>
          <p:nvPr/>
        </p:nvSpPr>
        <p:spPr bwMode="auto">
          <a:xfrm>
            <a:off x="5819775" y="3835420"/>
            <a:ext cx="97302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serious problems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147" name="Rectangle 147"/>
          <p:cNvSpPr>
            <a:spLocks noChangeArrowheads="1"/>
          </p:cNvSpPr>
          <p:nvPr/>
        </p:nvSpPr>
        <p:spPr bwMode="auto">
          <a:xfrm>
            <a:off x="5360988" y="4346595"/>
            <a:ext cx="1958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5683250" y="4414856"/>
            <a:ext cx="1292225" cy="1250949"/>
            <a:chOff x="3580" y="2819"/>
            <a:chExt cx="814" cy="788"/>
          </a:xfrm>
        </p:grpSpPr>
        <p:grpSp>
          <p:nvGrpSpPr>
            <p:cNvPr id="238" name="Group 149"/>
            <p:cNvGrpSpPr>
              <a:grpSpLocks/>
            </p:cNvGrpSpPr>
            <p:nvPr/>
          </p:nvGrpSpPr>
          <p:grpSpPr bwMode="auto">
            <a:xfrm>
              <a:off x="3580" y="2819"/>
              <a:ext cx="814" cy="688"/>
              <a:chOff x="3580" y="2819"/>
              <a:chExt cx="814" cy="688"/>
            </a:xfrm>
          </p:grpSpPr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3641" y="2819"/>
                <a:ext cx="68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MODERATE HIGH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3703" y="2920"/>
                <a:ext cx="58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High secondary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3646" y="3020"/>
                <a:ext cx="68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symptoms indicate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3593" y="3120"/>
                <a:ext cx="79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serious problems, but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3603" y="3220"/>
                <a:ext cx="77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low primary indicates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3581" y="3320"/>
                <a:ext cx="81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other factors may also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3580" y="3420"/>
                <a:ext cx="81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be involved in causing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3641" y="2819"/>
                <a:ext cx="68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MODERATE HIGH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3703" y="2920"/>
                <a:ext cx="58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High secondary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3646" y="3020"/>
                <a:ext cx="68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symptoms indicate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3593" y="3120"/>
                <a:ext cx="791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serious problems, but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3603" y="3220"/>
                <a:ext cx="77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low primary indicates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3581" y="3320"/>
                <a:ext cx="81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other factors may also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3580" y="3420"/>
                <a:ext cx="81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000" b="0">
                    <a:solidFill>
                      <a:srgbClr val="FFFFFF"/>
                    </a:solidFill>
                  </a:rPr>
                  <a:t>be involved in causing </a:t>
                </a:r>
                <a:endParaRPr lang="en-GB" sz="2000" b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0" name="Rectangle 164"/>
            <p:cNvSpPr>
              <a:spLocks noChangeArrowheads="1"/>
            </p:cNvSpPr>
            <p:nvPr/>
          </p:nvSpPr>
          <p:spPr bwMode="auto">
            <a:xfrm>
              <a:off x="3805" y="3520"/>
              <a:ext cx="36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b="0">
                  <a:solidFill>
                    <a:srgbClr val="FFFFFF"/>
                  </a:solidFill>
                </a:rPr>
                <a:t>conditions</a:t>
              </a:r>
              <a:endParaRPr lang="en-GB" sz="2000" b="0">
                <a:solidFill>
                  <a:srgbClr val="FFFFFF"/>
                </a:solidFill>
              </a:endParaRPr>
            </a:p>
          </p:txBody>
        </p:sp>
      </p:grpSp>
      <p:sp>
        <p:nvSpPr>
          <p:cNvPr id="165" name="Rectangle 165"/>
          <p:cNvSpPr>
            <a:spLocks noChangeArrowheads="1"/>
          </p:cNvSpPr>
          <p:nvPr/>
        </p:nvSpPr>
        <p:spPr bwMode="auto">
          <a:xfrm>
            <a:off x="3687763" y="4322783"/>
            <a:ext cx="1960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" name="Rectangle 166"/>
          <p:cNvSpPr>
            <a:spLocks noChangeArrowheads="1"/>
          </p:cNvSpPr>
          <p:nvPr/>
        </p:nvSpPr>
        <p:spPr bwMode="auto">
          <a:xfrm>
            <a:off x="3937000" y="5503883"/>
            <a:ext cx="13946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in causing the conditions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167" name="Rectangle 167"/>
          <p:cNvSpPr>
            <a:spLocks noChangeArrowheads="1"/>
          </p:cNvSpPr>
          <p:nvPr/>
        </p:nvSpPr>
        <p:spPr bwMode="auto">
          <a:xfrm>
            <a:off x="2027238" y="4613295"/>
            <a:ext cx="19605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" name="Rectangle 168"/>
          <p:cNvSpPr>
            <a:spLocks noChangeArrowheads="1"/>
          </p:cNvSpPr>
          <p:nvPr/>
        </p:nvSpPr>
        <p:spPr bwMode="auto">
          <a:xfrm>
            <a:off x="2854325" y="4681558"/>
            <a:ext cx="29174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LOW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169" name="Rectangle 169"/>
          <p:cNvSpPr>
            <a:spLocks noChangeArrowheads="1"/>
          </p:cNvSpPr>
          <p:nvPr/>
        </p:nvSpPr>
        <p:spPr bwMode="auto">
          <a:xfrm>
            <a:off x="2357438" y="4840308"/>
            <a:ext cx="12743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Level of expression of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170" name="Rectangle 170"/>
          <p:cNvSpPr>
            <a:spLocks noChangeArrowheads="1"/>
          </p:cNvSpPr>
          <p:nvPr/>
        </p:nvSpPr>
        <p:spPr bwMode="auto">
          <a:xfrm>
            <a:off x="2347913" y="4999058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eutrophic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171" name="Rectangle 171"/>
          <p:cNvSpPr>
            <a:spLocks noChangeArrowheads="1"/>
          </p:cNvSpPr>
          <p:nvPr/>
        </p:nvSpPr>
        <p:spPr bwMode="auto">
          <a:xfrm>
            <a:off x="2932113" y="4999058"/>
            <a:ext cx="7373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conditions is 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172" name="Rectangle 172"/>
          <p:cNvSpPr>
            <a:spLocks noChangeArrowheads="1"/>
          </p:cNvSpPr>
          <p:nvPr/>
        </p:nvSpPr>
        <p:spPr bwMode="auto">
          <a:xfrm>
            <a:off x="2776538" y="5159395"/>
            <a:ext cx="4424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AFD00"/>
                </a:solidFill>
              </a:rPr>
              <a:t>minimal</a:t>
            </a:r>
            <a:endParaRPr lang="en-GB" sz="2000" b="0">
              <a:solidFill>
                <a:srgbClr val="FAFD00"/>
              </a:solidFill>
            </a:endParaRPr>
          </a:p>
        </p:txBody>
      </p:sp>
      <p:sp>
        <p:nvSpPr>
          <p:cNvPr id="173" name="Rectangle 173"/>
          <p:cNvSpPr>
            <a:spLocks noChangeArrowheads="1"/>
          </p:cNvSpPr>
          <p:nvPr/>
        </p:nvSpPr>
        <p:spPr bwMode="auto">
          <a:xfrm>
            <a:off x="2189163" y="2854345"/>
            <a:ext cx="1587500" cy="1389063"/>
          </a:xfrm>
          <a:prstGeom prst="rect">
            <a:avLst/>
          </a:prstGeom>
          <a:solidFill>
            <a:srgbClr val="CCFF33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" name="Rectangle 174"/>
          <p:cNvSpPr>
            <a:spLocks noChangeArrowheads="1"/>
          </p:cNvSpPr>
          <p:nvPr/>
        </p:nvSpPr>
        <p:spPr bwMode="auto">
          <a:xfrm>
            <a:off x="3873500" y="4322783"/>
            <a:ext cx="1587500" cy="1389062"/>
          </a:xfrm>
          <a:prstGeom prst="rect">
            <a:avLst/>
          </a:prstGeom>
          <a:solidFill>
            <a:srgbClr val="CCFF33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5" name="Line 175"/>
          <p:cNvSpPr>
            <a:spLocks noChangeShapeType="1"/>
          </p:cNvSpPr>
          <p:nvPr/>
        </p:nvSpPr>
        <p:spPr bwMode="auto">
          <a:xfrm>
            <a:off x="2189163" y="5826145"/>
            <a:ext cx="1485900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" name="Line 176"/>
          <p:cNvSpPr>
            <a:spLocks noChangeShapeType="1"/>
          </p:cNvSpPr>
          <p:nvPr/>
        </p:nvSpPr>
        <p:spPr bwMode="auto">
          <a:xfrm>
            <a:off x="3973513" y="5826145"/>
            <a:ext cx="1387475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7" name="Line 177"/>
          <p:cNvSpPr>
            <a:spLocks noChangeShapeType="1"/>
          </p:cNvSpPr>
          <p:nvPr/>
        </p:nvSpPr>
        <p:spPr bwMode="auto">
          <a:xfrm>
            <a:off x="5657850" y="5826145"/>
            <a:ext cx="1487488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8" name="Rectangle 178"/>
          <p:cNvSpPr>
            <a:spLocks noChangeArrowheads="1"/>
          </p:cNvSpPr>
          <p:nvPr/>
        </p:nvSpPr>
        <p:spPr bwMode="auto">
          <a:xfrm>
            <a:off x="2405063" y="5826145"/>
            <a:ext cx="11731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9" name="Rectangle 179"/>
          <p:cNvSpPr>
            <a:spLocks noChangeArrowheads="1"/>
          </p:cNvSpPr>
          <p:nvPr/>
        </p:nvSpPr>
        <p:spPr bwMode="auto">
          <a:xfrm>
            <a:off x="2525713" y="5895995"/>
            <a:ext cx="8928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Low secondary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0" name="Rectangle 180"/>
          <p:cNvSpPr>
            <a:spLocks noChangeArrowheads="1"/>
          </p:cNvSpPr>
          <p:nvPr/>
        </p:nvSpPr>
        <p:spPr bwMode="auto">
          <a:xfrm>
            <a:off x="2689225" y="6054745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" name="Rectangle 181"/>
          <p:cNvSpPr>
            <a:spLocks noChangeArrowheads="1"/>
          </p:cNvSpPr>
          <p:nvPr/>
        </p:nvSpPr>
        <p:spPr bwMode="auto">
          <a:xfrm>
            <a:off x="4044950" y="5895995"/>
            <a:ext cx="11974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Moderate secondary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" name="Rectangle 182"/>
          <p:cNvSpPr>
            <a:spLocks noChangeArrowheads="1"/>
          </p:cNvSpPr>
          <p:nvPr/>
        </p:nvSpPr>
        <p:spPr bwMode="auto">
          <a:xfrm>
            <a:off x="4367213" y="6054745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3" name="Rectangle 183"/>
          <p:cNvSpPr>
            <a:spLocks noChangeArrowheads="1"/>
          </p:cNvSpPr>
          <p:nvPr/>
        </p:nvSpPr>
        <p:spPr bwMode="auto">
          <a:xfrm>
            <a:off x="5800725" y="5846783"/>
            <a:ext cx="12017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" name="Rectangle 184"/>
          <p:cNvSpPr>
            <a:spLocks noChangeArrowheads="1"/>
          </p:cNvSpPr>
          <p:nvPr/>
        </p:nvSpPr>
        <p:spPr bwMode="auto">
          <a:xfrm>
            <a:off x="5919788" y="5916633"/>
            <a:ext cx="9217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High secondary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" name="Rectangle 185"/>
          <p:cNvSpPr>
            <a:spLocks noChangeArrowheads="1"/>
          </p:cNvSpPr>
          <p:nvPr/>
        </p:nvSpPr>
        <p:spPr bwMode="auto">
          <a:xfrm>
            <a:off x="6097588" y="607538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6" name="Rectangle 186"/>
          <p:cNvSpPr>
            <a:spLocks noChangeArrowheads="1"/>
          </p:cNvSpPr>
          <p:nvPr/>
        </p:nvSpPr>
        <p:spPr bwMode="auto">
          <a:xfrm>
            <a:off x="1957388" y="5676920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7" name="Rectangle 187"/>
          <p:cNvSpPr>
            <a:spLocks noChangeArrowheads="1"/>
          </p:cNvSpPr>
          <p:nvPr/>
        </p:nvSpPr>
        <p:spPr bwMode="auto">
          <a:xfrm>
            <a:off x="2076450" y="574518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8" name="Rectangle 188"/>
          <p:cNvSpPr>
            <a:spLocks noChangeArrowheads="1"/>
          </p:cNvSpPr>
          <p:nvPr/>
        </p:nvSpPr>
        <p:spPr bwMode="auto">
          <a:xfrm>
            <a:off x="3621088" y="5678508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9" name="Rectangle 189"/>
          <p:cNvSpPr>
            <a:spLocks noChangeArrowheads="1"/>
          </p:cNvSpPr>
          <p:nvPr/>
        </p:nvSpPr>
        <p:spPr bwMode="auto">
          <a:xfrm>
            <a:off x="3741738" y="574677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0" name="Rectangle 190"/>
          <p:cNvSpPr>
            <a:spLocks noChangeArrowheads="1"/>
          </p:cNvSpPr>
          <p:nvPr/>
        </p:nvSpPr>
        <p:spPr bwMode="auto">
          <a:xfrm>
            <a:off x="5310188" y="5678508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1" name="Rectangle 191"/>
          <p:cNvSpPr>
            <a:spLocks noChangeArrowheads="1"/>
          </p:cNvSpPr>
          <p:nvPr/>
        </p:nvSpPr>
        <p:spPr bwMode="auto">
          <a:xfrm>
            <a:off x="5430838" y="574677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083425" y="5691208"/>
            <a:ext cx="3159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3" name="Rectangle 193"/>
          <p:cNvSpPr>
            <a:spLocks noChangeArrowheads="1"/>
          </p:cNvSpPr>
          <p:nvPr/>
        </p:nvSpPr>
        <p:spPr bwMode="auto">
          <a:xfrm>
            <a:off x="7202488" y="5759470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" name="Rectangle 194"/>
          <p:cNvSpPr>
            <a:spLocks noChangeArrowheads="1"/>
          </p:cNvSpPr>
          <p:nvPr/>
        </p:nvSpPr>
        <p:spPr bwMode="auto">
          <a:xfrm rot="16200000">
            <a:off x="1416477" y="4865514"/>
            <a:ext cx="7325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Low primary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5" name="Rectangle 195"/>
          <p:cNvSpPr>
            <a:spLocks noChangeArrowheads="1"/>
          </p:cNvSpPr>
          <p:nvPr/>
        </p:nvSpPr>
        <p:spPr bwMode="auto">
          <a:xfrm rot="16200000">
            <a:off x="1649767" y="486313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6" name="Rectangle 196"/>
          <p:cNvSpPr>
            <a:spLocks noChangeArrowheads="1"/>
          </p:cNvSpPr>
          <p:nvPr/>
        </p:nvSpPr>
        <p:spPr bwMode="auto">
          <a:xfrm rot="16200000">
            <a:off x="1296113" y="3478039"/>
            <a:ext cx="10018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Moderate primary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" name="Rectangle 197"/>
          <p:cNvSpPr>
            <a:spLocks noChangeArrowheads="1"/>
          </p:cNvSpPr>
          <p:nvPr/>
        </p:nvSpPr>
        <p:spPr bwMode="auto">
          <a:xfrm rot="16200000">
            <a:off x="1664055" y="3469308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" name="Rectangle 198"/>
          <p:cNvSpPr>
            <a:spLocks noChangeArrowheads="1"/>
          </p:cNvSpPr>
          <p:nvPr/>
        </p:nvSpPr>
        <p:spPr bwMode="auto">
          <a:xfrm rot="16200000">
            <a:off x="1405225" y="1957214"/>
            <a:ext cx="7614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High primary 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" name="Rectangle 199"/>
          <p:cNvSpPr>
            <a:spLocks noChangeArrowheads="1"/>
          </p:cNvSpPr>
          <p:nvPr/>
        </p:nvSpPr>
        <p:spPr bwMode="auto">
          <a:xfrm rot="16200000">
            <a:off x="1656117" y="1954833"/>
            <a:ext cx="5834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symptoms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0" name="Line 200"/>
          <p:cNvSpPr>
            <a:spLocks noChangeShapeType="1"/>
          </p:cNvSpPr>
          <p:nvPr/>
        </p:nvSpPr>
        <p:spPr bwMode="auto">
          <a:xfrm>
            <a:off x="2076450" y="4402158"/>
            <a:ext cx="1588" cy="1289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1" name="Line 201"/>
          <p:cNvSpPr>
            <a:spLocks noChangeShapeType="1"/>
          </p:cNvSpPr>
          <p:nvPr/>
        </p:nvSpPr>
        <p:spPr bwMode="auto">
          <a:xfrm>
            <a:off x="2076450" y="2941658"/>
            <a:ext cx="1588" cy="1189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" name="Rectangle 202"/>
          <p:cNvSpPr>
            <a:spLocks noChangeArrowheads="1"/>
          </p:cNvSpPr>
          <p:nvPr/>
        </p:nvSpPr>
        <p:spPr bwMode="auto">
          <a:xfrm>
            <a:off x="1841500" y="4160858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3" name="Rectangle 203"/>
          <p:cNvSpPr>
            <a:spLocks noChangeArrowheads="1"/>
          </p:cNvSpPr>
          <p:nvPr/>
        </p:nvSpPr>
        <p:spPr bwMode="auto">
          <a:xfrm>
            <a:off x="1962150" y="422912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" name="Rectangle 204"/>
          <p:cNvSpPr>
            <a:spLocks noChangeArrowheads="1"/>
          </p:cNvSpPr>
          <p:nvPr/>
        </p:nvSpPr>
        <p:spPr bwMode="auto">
          <a:xfrm>
            <a:off x="1841500" y="2681308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" name="Rectangle 205"/>
          <p:cNvSpPr>
            <a:spLocks noChangeArrowheads="1"/>
          </p:cNvSpPr>
          <p:nvPr/>
        </p:nvSpPr>
        <p:spPr bwMode="auto">
          <a:xfrm>
            <a:off x="1962150" y="2749570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" name="Line 206"/>
          <p:cNvSpPr>
            <a:spLocks noChangeShapeType="1"/>
          </p:cNvSpPr>
          <p:nvPr/>
        </p:nvSpPr>
        <p:spPr bwMode="auto">
          <a:xfrm>
            <a:off x="2076450" y="1504970"/>
            <a:ext cx="1588" cy="1189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" name="Rectangle 207"/>
          <p:cNvSpPr>
            <a:spLocks noChangeArrowheads="1"/>
          </p:cNvSpPr>
          <p:nvPr/>
        </p:nvSpPr>
        <p:spPr bwMode="auto">
          <a:xfrm>
            <a:off x="1941513" y="1257320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" name="Rectangle 208"/>
          <p:cNvSpPr>
            <a:spLocks noChangeArrowheads="1"/>
          </p:cNvSpPr>
          <p:nvPr/>
        </p:nvSpPr>
        <p:spPr bwMode="auto">
          <a:xfrm>
            <a:off x="2060575" y="1325583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9" name="Rectangle 210"/>
          <p:cNvSpPr>
            <a:spLocks noChangeArrowheads="1"/>
          </p:cNvSpPr>
          <p:nvPr/>
        </p:nvSpPr>
        <p:spPr bwMode="auto">
          <a:xfrm>
            <a:off x="3946525" y="5441970"/>
            <a:ext cx="13753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factors may be involved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0" name="Rectangle 211"/>
          <p:cNvSpPr>
            <a:spLocks noChangeArrowheads="1"/>
          </p:cNvSpPr>
          <p:nvPr/>
        </p:nvSpPr>
        <p:spPr bwMode="auto">
          <a:xfrm>
            <a:off x="3946525" y="5441970"/>
            <a:ext cx="13753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factors may be involved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1" name="Rectangle 212"/>
          <p:cNvSpPr>
            <a:spLocks noChangeArrowheads="1"/>
          </p:cNvSpPr>
          <p:nvPr/>
        </p:nvSpPr>
        <p:spPr bwMode="auto">
          <a:xfrm>
            <a:off x="4098925" y="4487883"/>
            <a:ext cx="10531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 LOW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2" name="Rectangle 213"/>
          <p:cNvSpPr>
            <a:spLocks noChangeArrowheads="1"/>
          </p:cNvSpPr>
          <p:nvPr/>
        </p:nvSpPr>
        <p:spPr bwMode="auto">
          <a:xfrm>
            <a:off x="4041775" y="4646633"/>
            <a:ext cx="11974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 secondary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3" name="Rectangle 214"/>
          <p:cNvSpPr>
            <a:spLocks noChangeArrowheads="1"/>
          </p:cNvSpPr>
          <p:nvPr/>
        </p:nvSpPr>
        <p:spPr bwMode="auto">
          <a:xfrm>
            <a:off x="4094163" y="4805383"/>
            <a:ext cx="10932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symptoms indicate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4" name="Rectangle 215"/>
          <p:cNvSpPr>
            <a:spLocks noChangeArrowheads="1"/>
          </p:cNvSpPr>
          <p:nvPr/>
        </p:nvSpPr>
        <p:spPr bwMode="auto">
          <a:xfrm>
            <a:off x="4035425" y="4964133"/>
            <a:ext cx="64440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substantial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5" name="Rectangle 216"/>
          <p:cNvSpPr>
            <a:spLocks noChangeArrowheads="1"/>
          </p:cNvSpPr>
          <p:nvPr/>
        </p:nvSpPr>
        <p:spPr bwMode="auto">
          <a:xfrm>
            <a:off x="4752975" y="4964133"/>
            <a:ext cx="5594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eutrophic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6" name="Rectangle 217"/>
          <p:cNvSpPr>
            <a:spLocks noChangeArrowheads="1"/>
          </p:cNvSpPr>
          <p:nvPr/>
        </p:nvSpPr>
        <p:spPr bwMode="auto">
          <a:xfrm>
            <a:off x="4097338" y="5122883"/>
            <a:ext cx="10836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conditions, but low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7" name="Rectangle 218"/>
          <p:cNvSpPr>
            <a:spLocks noChangeArrowheads="1"/>
          </p:cNvSpPr>
          <p:nvPr/>
        </p:nvSpPr>
        <p:spPr bwMode="auto">
          <a:xfrm>
            <a:off x="3975100" y="5281633"/>
            <a:ext cx="132728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primary indicates other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8" name="Rectangle 219"/>
          <p:cNvSpPr>
            <a:spLocks noChangeArrowheads="1"/>
          </p:cNvSpPr>
          <p:nvPr/>
        </p:nvSpPr>
        <p:spPr bwMode="auto">
          <a:xfrm>
            <a:off x="4098925" y="4487883"/>
            <a:ext cx="10531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 LOW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19" name="Rectangle 220"/>
          <p:cNvSpPr>
            <a:spLocks noChangeArrowheads="1"/>
          </p:cNvSpPr>
          <p:nvPr/>
        </p:nvSpPr>
        <p:spPr bwMode="auto">
          <a:xfrm>
            <a:off x="4041775" y="4646633"/>
            <a:ext cx="11974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 secondary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20" name="Rectangle 221"/>
          <p:cNvSpPr>
            <a:spLocks noChangeArrowheads="1"/>
          </p:cNvSpPr>
          <p:nvPr/>
        </p:nvSpPr>
        <p:spPr bwMode="auto">
          <a:xfrm>
            <a:off x="4094163" y="4805383"/>
            <a:ext cx="10932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symptoms indicate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21" name="Rectangle 222"/>
          <p:cNvSpPr>
            <a:spLocks noChangeArrowheads="1"/>
          </p:cNvSpPr>
          <p:nvPr/>
        </p:nvSpPr>
        <p:spPr bwMode="auto">
          <a:xfrm>
            <a:off x="4035425" y="4964133"/>
            <a:ext cx="64440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substantial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22" name="Rectangle 224"/>
          <p:cNvSpPr>
            <a:spLocks noChangeArrowheads="1"/>
          </p:cNvSpPr>
          <p:nvPr/>
        </p:nvSpPr>
        <p:spPr bwMode="auto">
          <a:xfrm>
            <a:off x="4097338" y="5122883"/>
            <a:ext cx="10836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conditions, but low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23" name="Rectangle 225"/>
          <p:cNvSpPr>
            <a:spLocks noChangeArrowheads="1"/>
          </p:cNvSpPr>
          <p:nvPr/>
        </p:nvSpPr>
        <p:spPr bwMode="auto">
          <a:xfrm>
            <a:off x="3975100" y="5281633"/>
            <a:ext cx="132728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primary indicates other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24" name="Rectangle 226"/>
          <p:cNvSpPr>
            <a:spLocks noChangeArrowheads="1"/>
          </p:cNvSpPr>
          <p:nvPr/>
        </p:nvSpPr>
        <p:spPr bwMode="auto">
          <a:xfrm>
            <a:off x="2446338" y="3009920"/>
            <a:ext cx="10531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MODERATE LOW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25" name="Rectangle 227"/>
          <p:cNvSpPr>
            <a:spLocks noChangeArrowheads="1"/>
          </p:cNvSpPr>
          <p:nvPr/>
        </p:nvSpPr>
        <p:spPr bwMode="auto">
          <a:xfrm>
            <a:off x="2444750" y="3168670"/>
            <a:ext cx="10964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Primary symptoms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26" name="Rectangle 228"/>
          <p:cNvSpPr>
            <a:spLocks noChangeArrowheads="1"/>
          </p:cNvSpPr>
          <p:nvPr/>
        </p:nvSpPr>
        <p:spPr bwMode="auto">
          <a:xfrm>
            <a:off x="2382838" y="3327420"/>
            <a:ext cx="12022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beginning to indicate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27" name="Rectangle 229"/>
          <p:cNvSpPr>
            <a:spLocks noChangeArrowheads="1"/>
          </p:cNvSpPr>
          <p:nvPr/>
        </p:nvSpPr>
        <p:spPr bwMode="auto">
          <a:xfrm>
            <a:off x="2457450" y="3486170"/>
            <a:ext cx="106439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possible problems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28" name="Rectangle 230"/>
          <p:cNvSpPr>
            <a:spLocks noChangeArrowheads="1"/>
          </p:cNvSpPr>
          <p:nvPr/>
        </p:nvSpPr>
        <p:spPr bwMode="auto">
          <a:xfrm>
            <a:off x="2520950" y="3644920"/>
            <a:ext cx="9441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but still very few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29" name="Rectangle 231"/>
          <p:cNvSpPr>
            <a:spLocks noChangeArrowheads="1"/>
          </p:cNvSpPr>
          <p:nvPr/>
        </p:nvSpPr>
        <p:spPr bwMode="auto">
          <a:xfrm>
            <a:off x="2366963" y="3805258"/>
            <a:ext cx="12423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secondary symptoms 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30" name="Rectangle 232"/>
          <p:cNvSpPr>
            <a:spLocks noChangeArrowheads="1"/>
          </p:cNvSpPr>
          <p:nvPr/>
        </p:nvSpPr>
        <p:spPr bwMode="auto">
          <a:xfrm>
            <a:off x="2689225" y="3964008"/>
            <a:ext cx="5883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FFFFFF"/>
                </a:solidFill>
              </a:rPr>
              <a:t>expressed</a:t>
            </a:r>
            <a:endParaRPr lang="en-GB" sz="2000" b="0">
              <a:solidFill>
                <a:srgbClr val="FFFFFF"/>
              </a:solidFill>
            </a:endParaRPr>
          </a:p>
        </p:txBody>
      </p:sp>
      <p:sp>
        <p:nvSpPr>
          <p:cNvPr id="231" name="Rectangle 233"/>
          <p:cNvSpPr>
            <a:spLocks noChangeArrowheads="1"/>
          </p:cNvSpPr>
          <p:nvPr/>
        </p:nvSpPr>
        <p:spPr bwMode="auto">
          <a:xfrm>
            <a:off x="2446338" y="3009920"/>
            <a:ext cx="105317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MODERATE LOW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32" name="Rectangle 234"/>
          <p:cNvSpPr>
            <a:spLocks noChangeArrowheads="1"/>
          </p:cNvSpPr>
          <p:nvPr/>
        </p:nvSpPr>
        <p:spPr bwMode="auto">
          <a:xfrm>
            <a:off x="2444750" y="3168670"/>
            <a:ext cx="10964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Primary symptoms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33" name="Rectangle 235"/>
          <p:cNvSpPr>
            <a:spLocks noChangeArrowheads="1"/>
          </p:cNvSpPr>
          <p:nvPr/>
        </p:nvSpPr>
        <p:spPr bwMode="auto">
          <a:xfrm>
            <a:off x="2382838" y="3327420"/>
            <a:ext cx="12022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beginning to indicate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34" name="Rectangle 236"/>
          <p:cNvSpPr>
            <a:spLocks noChangeArrowheads="1"/>
          </p:cNvSpPr>
          <p:nvPr/>
        </p:nvSpPr>
        <p:spPr bwMode="auto">
          <a:xfrm>
            <a:off x="2457450" y="3486170"/>
            <a:ext cx="106439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possible problems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35" name="Rectangle 237"/>
          <p:cNvSpPr>
            <a:spLocks noChangeArrowheads="1"/>
          </p:cNvSpPr>
          <p:nvPr/>
        </p:nvSpPr>
        <p:spPr bwMode="auto">
          <a:xfrm>
            <a:off x="2520950" y="3644920"/>
            <a:ext cx="9441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but still very few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36" name="Rectangle 238"/>
          <p:cNvSpPr>
            <a:spLocks noChangeArrowheads="1"/>
          </p:cNvSpPr>
          <p:nvPr/>
        </p:nvSpPr>
        <p:spPr bwMode="auto">
          <a:xfrm>
            <a:off x="2366963" y="3805258"/>
            <a:ext cx="124232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secondary symptoms </a:t>
            </a:r>
            <a:endParaRPr lang="en-GB" sz="2000" b="0">
              <a:solidFill>
                <a:srgbClr val="0000FF"/>
              </a:solidFill>
            </a:endParaRPr>
          </a:p>
        </p:txBody>
      </p:sp>
      <p:sp>
        <p:nvSpPr>
          <p:cNvPr id="237" name="Rectangle 239"/>
          <p:cNvSpPr>
            <a:spLocks noChangeArrowheads="1"/>
          </p:cNvSpPr>
          <p:nvPr/>
        </p:nvSpPr>
        <p:spPr bwMode="auto">
          <a:xfrm>
            <a:off x="2689225" y="3964008"/>
            <a:ext cx="5883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0">
                <a:solidFill>
                  <a:srgbClr val="0000FF"/>
                </a:solidFill>
              </a:rPr>
              <a:t>expressed</a:t>
            </a:r>
            <a:endParaRPr lang="en-GB" sz="2000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572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ASSETS Future Outlook matrix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7544" y="6357958"/>
            <a:ext cx="878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08000"/>
                </a:solidFill>
              </a:rPr>
              <a:t>Takes into account susceptibility and planned management actions.</a:t>
            </a:r>
            <a:endParaRPr lang="en-US" sz="2000" dirty="0">
              <a:solidFill>
                <a:srgbClr val="408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89163" y="4032269"/>
            <a:ext cx="1587500" cy="1390650"/>
          </a:xfrm>
          <a:prstGeom prst="rect">
            <a:avLst/>
          </a:prstGeom>
          <a:solidFill>
            <a:srgbClr val="00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89163" y="1079519"/>
            <a:ext cx="1587500" cy="1389063"/>
          </a:xfrm>
          <a:prstGeom prst="rect">
            <a:avLst/>
          </a:prstGeom>
          <a:solidFill>
            <a:srgbClr val="DDDDDD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73500" y="2552719"/>
            <a:ext cx="1587500" cy="1389063"/>
          </a:xfrm>
          <a:prstGeom prst="rect">
            <a:avLst/>
          </a:prstGeom>
          <a:solidFill>
            <a:srgbClr val="DDDDDD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73500" y="1079519"/>
            <a:ext cx="1587500" cy="1389063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559425" y="1079519"/>
            <a:ext cx="1587500" cy="1389063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59425" y="2552719"/>
            <a:ext cx="1587500" cy="1389063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559425" y="4021157"/>
            <a:ext cx="1587500" cy="1389062"/>
          </a:xfrm>
          <a:prstGeom prst="rect">
            <a:avLst/>
          </a:prstGeom>
          <a:solidFill>
            <a:srgbClr val="B2B2B2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-5400000">
            <a:off x="656213" y="2980082"/>
            <a:ext cx="119423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600" b="0" dirty="0" smtClean="0">
                <a:solidFill>
                  <a:srgbClr val="000000"/>
                </a:solidFill>
              </a:rPr>
              <a:t>Susceptibility</a:t>
            </a:r>
            <a:endParaRPr lang="en-GB" sz="16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089150" y="1227157"/>
            <a:ext cx="17859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687763" y="1090632"/>
            <a:ext cx="19716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60988" y="1217632"/>
            <a:ext cx="19716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014538" y="2646382"/>
            <a:ext cx="19605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75063" y="2849582"/>
            <a:ext cx="1960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384800" y="2676544"/>
            <a:ext cx="1960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360988" y="4051319"/>
            <a:ext cx="1958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687763" y="4027507"/>
            <a:ext cx="1960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937000" y="5208607"/>
            <a:ext cx="13946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in causing the conditions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027238" y="4318019"/>
            <a:ext cx="19605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189163" y="2559069"/>
            <a:ext cx="1587500" cy="1389063"/>
          </a:xfrm>
          <a:prstGeom prst="rect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189163" y="4032269"/>
            <a:ext cx="1587500" cy="1390650"/>
          </a:xfrm>
          <a:prstGeom prst="rect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73500" y="4027507"/>
            <a:ext cx="1587500" cy="1389062"/>
          </a:xfrm>
          <a:prstGeom prst="rect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2189163" y="5530869"/>
            <a:ext cx="1485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973513" y="5530869"/>
            <a:ext cx="1387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5657850" y="5530869"/>
            <a:ext cx="1487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405063" y="5386407"/>
            <a:ext cx="11731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925888" y="5386407"/>
            <a:ext cx="14906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5800725" y="5407044"/>
            <a:ext cx="1201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957388" y="5381644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076450" y="5449907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3621088" y="5383232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741738" y="545149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5310188" y="5383232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5430838" y="545149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083425" y="5395932"/>
            <a:ext cx="3159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202488" y="5464194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 rot="16200000">
            <a:off x="1623023" y="4648902"/>
            <a:ext cx="368691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High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 rot="16200000">
            <a:off x="1444149" y="3136807"/>
            <a:ext cx="75501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400" b="0">
                <a:solidFill>
                  <a:srgbClr val="000000"/>
                </a:solidFill>
              </a:rPr>
              <a:t>Moderate</a:t>
            </a:r>
            <a:endParaRPr lang="en-GB" sz="1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 rot="16200000">
            <a:off x="1646235" y="1609633"/>
            <a:ext cx="32861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Low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076450" y="4106882"/>
            <a:ext cx="1588" cy="128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076450" y="2646382"/>
            <a:ext cx="1588" cy="1189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1841500" y="3865582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1962150" y="393384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1841500" y="2386032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962150" y="245429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2076450" y="1209694"/>
            <a:ext cx="1588" cy="1189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1941513" y="962044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2060575" y="1030307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2189163" y="1079519"/>
            <a:ext cx="1587500" cy="1389063"/>
          </a:xfrm>
          <a:prstGeom prst="rect">
            <a:avLst/>
          </a:prstGeom>
          <a:solidFill>
            <a:srgbClr val="0070C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3873500" y="2552719"/>
            <a:ext cx="1587500" cy="1389063"/>
          </a:xfrm>
          <a:prstGeom prst="rect">
            <a:avLst/>
          </a:prstGeom>
          <a:solidFill>
            <a:srgbClr val="FF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873500" y="1079519"/>
            <a:ext cx="1587500" cy="1389063"/>
          </a:xfrm>
          <a:prstGeom prst="rect">
            <a:avLst/>
          </a:prstGeom>
          <a:solidFill>
            <a:srgbClr val="FF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5559425" y="1079519"/>
            <a:ext cx="1587500" cy="1389063"/>
          </a:xfrm>
          <a:prstGeom prst="rect">
            <a:avLst/>
          </a:prstGeom>
          <a:solidFill>
            <a:srgbClr val="FFC0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5562600" y="2540019"/>
            <a:ext cx="1587500" cy="1389063"/>
          </a:xfrm>
          <a:prstGeom prst="rect">
            <a:avLst/>
          </a:prstGeom>
          <a:solidFill>
            <a:srgbClr val="FFC0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559425" y="4021157"/>
            <a:ext cx="1587500" cy="1389062"/>
          </a:xfrm>
          <a:prstGeom prst="rect">
            <a:avLst/>
          </a:prstGeom>
          <a:solidFill>
            <a:srgbClr val="FF00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2089150" y="1227157"/>
            <a:ext cx="17859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3687763" y="1090632"/>
            <a:ext cx="19716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5360988" y="1217632"/>
            <a:ext cx="19716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2014538" y="2646382"/>
            <a:ext cx="19605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3675063" y="2849582"/>
            <a:ext cx="1960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5384800" y="2676544"/>
            <a:ext cx="1960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5360988" y="4051319"/>
            <a:ext cx="19589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3687763" y="4027507"/>
            <a:ext cx="1960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937000" y="5208607"/>
            <a:ext cx="13946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in causing the conditions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2027238" y="4318019"/>
            <a:ext cx="19605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2189163" y="2559069"/>
            <a:ext cx="1587500" cy="1389063"/>
          </a:xfrm>
          <a:prstGeom prst="rect">
            <a:avLst/>
          </a:prstGeom>
          <a:solidFill>
            <a:srgbClr val="00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3873500" y="4027507"/>
            <a:ext cx="1587500" cy="1389062"/>
          </a:xfrm>
          <a:prstGeom prst="rect">
            <a:avLst/>
          </a:prstGeom>
          <a:solidFill>
            <a:srgbClr val="FFFF00"/>
          </a:solidFill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2189163" y="5530869"/>
            <a:ext cx="1485900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3973513" y="5530869"/>
            <a:ext cx="1387475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5657850" y="5530869"/>
            <a:ext cx="1487488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2405063" y="5386407"/>
            <a:ext cx="11731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5800725" y="5407044"/>
            <a:ext cx="1201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1957388" y="5381644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2076450" y="5449907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3621088" y="5383232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3741738" y="545149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310188" y="5383232"/>
            <a:ext cx="428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5430838" y="545149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7083425" y="5395932"/>
            <a:ext cx="3159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7202488" y="5464194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" name="Line 83"/>
          <p:cNvSpPr>
            <a:spLocks noChangeShapeType="1"/>
          </p:cNvSpPr>
          <p:nvPr/>
        </p:nvSpPr>
        <p:spPr bwMode="auto">
          <a:xfrm>
            <a:off x="2076450" y="4106882"/>
            <a:ext cx="1588" cy="1289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Line 84"/>
          <p:cNvSpPr>
            <a:spLocks noChangeShapeType="1"/>
          </p:cNvSpPr>
          <p:nvPr/>
        </p:nvSpPr>
        <p:spPr bwMode="auto">
          <a:xfrm>
            <a:off x="2076450" y="2646382"/>
            <a:ext cx="1588" cy="1189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1841500" y="3865582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Rectangle 86"/>
          <p:cNvSpPr>
            <a:spLocks noChangeArrowheads="1"/>
          </p:cNvSpPr>
          <p:nvPr/>
        </p:nvSpPr>
        <p:spPr bwMode="auto">
          <a:xfrm>
            <a:off x="1962150" y="393384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0.3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1841500" y="2386032"/>
            <a:ext cx="4270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1962150" y="2454294"/>
            <a:ext cx="1763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0.6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" name="Line 89"/>
          <p:cNvSpPr>
            <a:spLocks noChangeShapeType="1"/>
          </p:cNvSpPr>
          <p:nvPr/>
        </p:nvSpPr>
        <p:spPr bwMode="auto">
          <a:xfrm>
            <a:off x="2076450" y="1209694"/>
            <a:ext cx="1588" cy="1189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1941513" y="962044"/>
            <a:ext cx="3159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2060575" y="1030307"/>
            <a:ext cx="705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00" b="0">
                <a:solidFill>
                  <a:srgbClr val="000000"/>
                </a:solidFill>
              </a:rPr>
              <a:t>1</a:t>
            </a:r>
            <a:endParaRPr lang="en-GB" sz="2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4860032" y="6000768"/>
            <a:ext cx="229389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1600" b="0" dirty="0" smtClean="0">
                <a:solidFill>
                  <a:srgbClr val="000000"/>
                </a:solidFill>
              </a:rPr>
              <a:t>Future nutrient pressures</a:t>
            </a:r>
            <a:endParaRPr lang="en-GB" sz="16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2627784" y="5686460"/>
            <a:ext cx="4141790" cy="195263"/>
            <a:chOff x="1728" y="3839"/>
            <a:chExt cx="2609" cy="123"/>
          </a:xfrm>
        </p:grpSpPr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728" y="3840"/>
              <a:ext cx="48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GB" sz="1400" b="0" dirty="0" smtClean="0">
                  <a:solidFill>
                    <a:srgbClr val="000000"/>
                  </a:solidFill>
                </a:rPr>
                <a:t>Decrease</a:t>
              </a:r>
              <a:endParaRPr lang="en-GB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2771" y="3840"/>
              <a:ext cx="54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GB" sz="1400" b="0" dirty="0" smtClean="0">
                  <a:solidFill>
                    <a:srgbClr val="000000"/>
                  </a:solidFill>
                </a:rPr>
                <a:t>No change</a:t>
              </a:r>
              <a:endParaRPr lang="en-GB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3905" y="3839"/>
              <a:ext cx="43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GB" sz="1400" b="0" dirty="0" smtClean="0">
                  <a:solidFill>
                    <a:srgbClr val="000000"/>
                  </a:solidFill>
                </a:rPr>
                <a:t>Increase</a:t>
              </a:r>
              <a:endParaRPr lang="en-GB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97" name="Rectangle 97"/>
          <p:cNvSpPr>
            <a:spLocks noChangeArrowheads="1"/>
          </p:cNvSpPr>
          <p:nvPr/>
        </p:nvSpPr>
        <p:spPr bwMode="auto">
          <a:xfrm rot="21600000">
            <a:off x="2617045" y="1549990"/>
            <a:ext cx="64601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Improve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High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 rot="21600000">
            <a:off x="5943600" y="4544654"/>
            <a:ext cx="838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Worsen High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 rot="21600000">
            <a:off x="5918200" y="3093833"/>
            <a:ext cx="838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Worsen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Low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" name="Rectangle 136"/>
          <p:cNvSpPr>
            <a:spLocks noChangeArrowheads="1"/>
          </p:cNvSpPr>
          <p:nvPr/>
        </p:nvSpPr>
        <p:spPr bwMode="auto">
          <a:xfrm rot="21600000">
            <a:off x="5969000" y="1549989"/>
            <a:ext cx="838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Worsen Low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" name="Rectangle 141"/>
          <p:cNvSpPr>
            <a:spLocks noChangeArrowheads="1"/>
          </p:cNvSpPr>
          <p:nvPr/>
        </p:nvSpPr>
        <p:spPr bwMode="auto">
          <a:xfrm rot="21600000">
            <a:off x="4267200" y="1569833"/>
            <a:ext cx="838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No change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" name="Rectangle 97"/>
          <p:cNvSpPr>
            <a:spLocks noChangeArrowheads="1"/>
          </p:cNvSpPr>
          <p:nvPr/>
        </p:nvSpPr>
        <p:spPr bwMode="auto">
          <a:xfrm rot="21600000">
            <a:off x="2627784" y="3041201"/>
            <a:ext cx="64601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Improve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Low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" name="Rectangle 97"/>
          <p:cNvSpPr>
            <a:spLocks noChangeArrowheads="1"/>
          </p:cNvSpPr>
          <p:nvPr/>
        </p:nvSpPr>
        <p:spPr bwMode="auto">
          <a:xfrm rot="21600000">
            <a:off x="2638523" y="4532412"/>
            <a:ext cx="64601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Improve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Low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 rot="21600000">
            <a:off x="4270321" y="3041202"/>
            <a:ext cx="838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No change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5" name="Rectangle 141"/>
          <p:cNvSpPr>
            <a:spLocks noChangeArrowheads="1"/>
          </p:cNvSpPr>
          <p:nvPr/>
        </p:nvSpPr>
        <p:spPr bwMode="auto">
          <a:xfrm rot="21600000">
            <a:off x="4273442" y="4539722"/>
            <a:ext cx="8382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400" b="0" dirty="0" smtClean="0">
                <a:solidFill>
                  <a:srgbClr val="000000"/>
                </a:solidFill>
              </a:rPr>
              <a:t>No change</a:t>
            </a:r>
            <a:endParaRPr lang="en-GB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Pages>57</Pages>
  <Words>1003</Words>
  <Application>Microsoft Office PowerPoint</Application>
  <PresentationFormat>On-screen Show (4:3)</PresentationFormat>
  <Paragraphs>439</Paragraphs>
  <Slides>13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Blank Presentation</vt:lpstr>
      <vt:lpstr>10_Default Design</vt:lpstr>
      <vt:lpstr>6_Default Design</vt:lpstr>
      <vt:lpstr>9_Blank Presentation</vt:lpstr>
      <vt:lpstr>13_Blank Presentation</vt:lpstr>
      <vt:lpstr>5_Office Theme</vt:lpstr>
      <vt:lpstr>Microsoft Equation 3.0</vt:lpstr>
      <vt:lpstr>The Eutrophication Process</vt:lpstr>
      <vt:lpstr>Eutrophication Stages of environmental degradation</vt:lpstr>
      <vt:lpstr>Cyanobacteria bloom – Potomac estuary</vt:lpstr>
      <vt:lpstr>Management relevance – macroalgal bloom, Florida</vt:lpstr>
      <vt:lpstr>Management relevance</vt:lpstr>
      <vt:lpstr>ASSETS screening model</vt:lpstr>
      <vt:lpstr>ASSETS Influencing Factors (Pressure)</vt:lpstr>
      <vt:lpstr>ASSETS – Assessment of State</vt:lpstr>
      <vt:lpstr>ASSETS Future Outlook matrix</vt:lpstr>
      <vt:lpstr>ASSETS Approach: Pressure - State - Response</vt:lpstr>
      <vt:lpstr>ASSETS – Strangford Lough, N. Ireland</vt:lpstr>
      <vt:lpstr>Slide 12</vt:lpstr>
      <vt:lpstr>ASSETS Pressure-State-Response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distribution of chlorophyll estimated  from ocean colour sattelite data</dc:title>
  <dc:creator>J.G.Ferreira</dc:creator>
  <cp:lastModifiedBy>JGF</cp:lastModifiedBy>
  <cp:revision>371</cp:revision>
  <cp:lastPrinted>1601-01-01T00:00:00Z</cp:lastPrinted>
  <dcterms:created xsi:type="dcterms:W3CDTF">1994-09-13T12:06:02Z</dcterms:created>
  <dcterms:modified xsi:type="dcterms:W3CDTF">2015-07-09T10:02:49Z</dcterms:modified>
</cp:coreProperties>
</file>